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303" r:id="rId4"/>
    <p:sldId id="352" r:id="rId5"/>
    <p:sldId id="272" r:id="rId6"/>
    <p:sldId id="353" r:id="rId7"/>
    <p:sldId id="358" r:id="rId8"/>
    <p:sldId id="354" r:id="rId9"/>
    <p:sldId id="334" r:id="rId10"/>
    <p:sldId id="342" r:id="rId11"/>
    <p:sldId id="343" r:id="rId12"/>
    <p:sldId id="355" r:id="rId13"/>
    <p:sldId id="344" r:id="rId14"/>
    <p:sldId id="335" r:id="rId15"/>
    <p:sldId id="324" r:id="rId16"/>
    <p:sldId id="345" r:id="rId17"/>
    <p:sldId id="356" r:id="rId18"/>
    <p:sldId id="347" r:id="rId19"/>
    <p:sldId id="348" r:id="rId20"/>
    <p:sldId id="349" r:id="rId21"/>
    <p:sldId id="351" r:id="rId22"/>
    <p:sldId id="341" r:id="rId23"/>
    <p:sldId id="350" r:id="rId2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FEF"/>
    <a:srgbClr val="FA6201"/>
    <a:srgbClr val="166BA7"/>
    <a:srgbClr val="4A6CD4"/>
    <a:srgbClr val="E1A91A"/>
    <a:srgbClr val="2CA5E2"/>
    <a:srgbClr val="304A5F"/>
    <a:srgbClr val="D7DDDF"/>
    <a:srgbClr val="D99B26"/>
    <a:srgbClr val="125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12B54-F759-4968-9128-201C9DFECE58}" v="86" dt="2018-08-13T15:32:55.883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6" autoAdjust="0"/>
    <p:restoredTop sz="95389" autoAdjust="0"/>
  </p:normalViewPr>
  <p:slideViewPr>
    <p:cSldViewPr snapToGrid="0" snapToObjects="1">
      <p:cViewPr varScale="1">
        <p:scale>
          <a:sx n="99" d="100"/>
          <a:sy n="99" d="100"/>
        </p:scale>
        <p:origin x="989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EA742-ECD2-4B07-9561-4786BFC3F22F}" type="datetimeFigureOut">
              <a:rPr lang="en-GB" smtClean="0"/>
              <a:t>21/06/2020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5DAEA-DBF6-4996-A389-18C221DD1E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728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97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46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9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73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1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452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85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>
              <a:spcAft>
                <a:spcPts val="600"/>
              </a:spcAft>
            </a:pPr>
            <a:endParaRPr lang="cs-CZ" sz="2400" dirty="0">
              <a:cs typeface="Arial"/>
            </a:endParaRPr>
          </a:p>
          <a:p>
            <a:pPr>
              <a:spcAft>
                <a:spcPts val="1800"/>
              </a:spcAft>
            </a:pPr>
            <a:endParaRPr lang="cs-CZ" sz="2400" dirty="0">
              <a:cs typeface="Arial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3.2.1 </a:t>
            </a:r>
          </a:p>
          <a:p>
            <a:pPr algn="ctr"/>
            <a:r>
              <a:rPr lang="cs-CZ" sz="52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Opakuj, dokud nenastane</a:t>
            </a:r>
            <a:r>
              <a:rPr lang="cs-CZ" sz="60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…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40009" y="4132470"/>
            <a:ext cx="3527308" cy="1971675"/>
          </a:xfrm>
          <a:prstGeom prst="rect">
            <a:avLst/>
          </a:prstGeom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CBA8145F-E1FB-46BB-95C0-0FDBBF90A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86E963-FA82-4175-BC59-301A4214D9B1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Poznáváme podmínky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44A437-476D-4556-BD9A-1920B6BE1E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se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změň název projektu</a:t>
            </a:r>
            <a:endParaRPr lang="cs-CZ" sz="2200" dirty="0"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>
                <a:latin typeface="+mj-lt"/>
                <a:cs typeface="Arial"/>
              </a:rPr>
              <a:t>Pika</a:t>
            </a:r>
            <a:r>
              <a:rPr lang="cs-CZ" sz="2000" dirty="0">
                <a:latin typeface="+mj-lt"/>
                <a:cs typeface="Arial"/>
              </a:rPr>
              <a:t>. Dosud stále chodil pouze vodorovně. To</a:t>
            </a:r>
            <a:r>
              <a:rPr lang="en-US" sz="2000" dirty="0"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nyní</a:t>
            </a:r>
            <a:br>
              <a:rPr lang="en-US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změníme.</a:t>
            </a: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Vlož blok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natoč se k _ </a:t>
            </a:r>
            <a:r>
              <a:rPr lang="cs-CZ" sz="2000" dirty="0">
                <a:latin typeface="+mj-lt"/>
                <a:cs typeface="Arial"/>
              </a:rPr>
              <a:t>před </a:t>
            </a:r>
            <a:r>
              <a:rPr lang="cs-CZ" sz="2000" b="1" dirty="0">
                <a:latin typeface="+mj-lt"/>
                <a:cs typeface="Arial"/>
              </a:rPr>
              <a:t>Pikův</a:t>
            </a:r>
            <a:r>
              <a:rPr lang="cs-CZ" sz="2000" dirty="0">
                <a:latin typeface="+mj-lt"/>
                <a:cs typeface="Arial"/>
              </a:rPr>
              <a:t>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stále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 Místo</a:t>
            </a:r>
            <a:b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</a:b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nastav směr 90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naprogramuj, aby se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Piko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natočil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náhodným směrem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 Potom rozběhni scénář.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468" y="2281021"/>
            <a:ext cx="615696" cy="7883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452673" y="4497558"/>
            <a:ext cx="4612005" cy="5743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09292" y="5411186"/>
            <a:ext cx="7524000" cy="864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88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Proč musel Piko nejdřív změnit směr z 90 na jiný, náhodný?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CCD79C37-69E9-4EF3-AC1A-0B92EA6A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cs-CZ" b="1" smtClean="0"/>
              <a:t>10</a:t>
            </a:fld>
            <a:endParaRPr lang="cs-CZ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385A9E-DFF3-4E4B-9EE9-E5ECEBB8F929}"/>
              </a:ext>
            </a:extLst>
          </p:cNvPr>
          <p:cNvSpPr txBox="1"/>
          <p:nvPr/>
        </p:nvSpPr>
        <p:spPr>
          <a:xfrm>
            <a:off x="9939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Dotýká se barvy?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4826A0-D3E7-46F4-AE45-A84AFFB66602}"/>
              </a:ext>
            </a:extLst>
          </p:cNvPr>
          <p:cNvSpPr>
            <a:spLocks noChangeAspect="1"/>
          </p:cNvSpPr>
          <p:nvPr/>
        </p:nvSpPr>
        <p:spPr>
          <a:xfrm>
            <a:off x="874800" y="24052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20F80C2-7CB1-4C0E-8CF5-7477B8AA1D3B}"/>
              </a:ext>
            </a:extLst>
          </p:cNvPr>
          <p:cNvSpPr/>
          <p:nvPr/>
        </p:nvSpPr>
        <p:spPr>
          <a:xfrm>
            <a:off x="1049830" y="572485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6043CD-7DAE-48F5-8942-087D459A32B2}"/>
              </a:ext>
            </a:extLst>
          </p:cNvPr>
          <p:cNvSpPr txBox="1"/>
          <p:nvPr/>
        </p:nvSpPr>
        <p:spPr>
          <a:xfrm>
            <a:off x="7899628" y="530700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Rozběhni </a:t>
            </a:r>
            <a:r>
              <a:rPr lang="cs-CZ" sz="2000" b="1" dirty="0">
                <a:latin typeface="+mj-lt"/>
                <a:cs typeface="Arial"/>
              </a:rPr>
              <a:t>Pikův</a:t>
            </a:r>
            <a:r>
              <a:rPr lang="cs-CZ" sz="2000" dirty="0">
                <a:latin typeface="+mj-lt"/>
                <a:cs typeface="Arial"/>
              </a:rPr>
              <a:t> scénář pro chůzi a přitáhni na plochu blok                        			                . Nech jej volně v ploše a zkoumej: Dokud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kráčí,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klikej na tento blok, měň v něm barvu a pozoruj.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08145" y="1433480"/>
            <a:ext cx="8118674" cy="1332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</a:rPr>
              <a:t>Piko už nechodí jenom vodorovně. Jakými směry začíná kráčet?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Jakým směrem pokračuje, když se odrazí od okraje scény? Co jiného se ještě –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v běžném životě – odráží od okrajů podobným způsobem?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CFD8D451-B298-4F8C-B788-A22E9A17D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ED7230-A238-49A9-B574-2B677E8C28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57719" y="3410166"/>
            <a:ext cx="1928813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B20035-16DB-4EE8-B638-CFEC5AA369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18548" y="4382254"/>
            <a:ext cx="4541996" cy="187833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09693501-98B0-43A5-9A4A-151DEDC2245E}"/>
              </a:ext>
            </a:extLst>
          </p:cNvPr>
          <p:cNvSpPr/>
          <p:nvPr/>
        </p:nvSpPr>
        <p:spPr>
          <a:xfrm>
            <a:off x="762781" y="1716230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BF6569-D1D2-4A61-8DE9-79926B958456}"/>
              </a:ext>
            </a:extLst>
          </p:cNvPr>
          <p:cNvSpPr txBox="1"/>
          <p:nvPr/>
        </p:nvSpPr>
        <p:spPr>
          <a:xfrm>
            <a:off x="8177162" y="134602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92A93B-0A58-4814-B575-8A79123865B5}"/>
              </a:ext>
            </a:extLst>
          </p:cNvPr>
          <p:cNvSpPr>
            <a:spLocks noChangeAspect="1"/>
          </p:cNvSpPr>
          <p:nvPr/>
        </p:nvSpPr>
        <p:spPr>
          <a:xfrm>
            <a:off x="874800" y="315025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C24568-522D-4FCE-853B-0C81AA4669D8}"/>
              </a:ext>
            </a:extLst>
          </p:cNvPr>
          <p:cNvSpPr txBox="1"/>
          <p:nvPr/>
        </p:nvSpPr>
        <p:spPr>
          <a:xfrm>
            <a:off x="9939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Dotýká se barvy?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19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24000" rIns="144000" bIns="144000" rtlCol="0">
            <a:noAutofit/>
          </a:bodyPr>
          <a:lstStyle/>
          <a:p>
            <a:pPr marL="720000"/>
            <a:r>
              <a:rPr lang="cs-CZ" sz="2000" dirty="0">
                <a:cs typeface="Arial"/>
              </a:rPr>
              <a:t>Chceme, aby </a:t>
            </a:r>
            <a:r>
              <a:rPr lang="cs-CZ" sz="2000" b="1" dirty="0">
                <a:cs typeface="Arial"/>
              </a:rPr>
              <a:t>Piko</a:t>
            </a:r>
            <a:r>
              <a:rPr lang="cs-CZ" sz="2000" dirty="0">
                <a:cs typeface="Arial"/>
              </a:rPr>
              <a:t> stále chodil a odrážel se od okrajů.</a:t>
            </a:r>
            <a:br>
              <a:rPr lang="cs-CZ" sz="2000" dirty="0">
                <a:cs typeface="Arial"/>
              </a:rPr>
            </a:br>
            <a:r>
              <a:rPr lang="cs-CZ" sz="2000" dirty="0">
                <a:cs typeface="Arial"/>
              </a:rPr>
              <a:t>Chceme však také to, aby udělal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čelem vzad</a:t>
            </a:r>
            <a:r>
              <a:rPr lang="cs-CZ" sz="2000" dirty="0">
                <a:cs typeface="Arial"/>
              </a:rPr>
              <a:t>, když se dotkne některé z barev – např. tmavošedé ve spodní části scény.</a:t>
            </a:r>
          </a:p>
          <a:p>
            <a:pPr marL="720000"/>
            <a:r>
              <a:rPr lang="cs-CZ" sz="2200" dirty="0">
                <a:latin typeface="+mj-lt"/>
                <a:cs typeface="Arial"/>
              </a:rPr>
              <a:t>		</a:t>
            </a:r>
          </a:p>
          <a:p>
            <a:pPr marL="720000"/>
            <a:r>
              <a:rPr lang="cs-CZ" dirty="0">
                <a:latin typeface="+mj-lt"/>
                <a:cs typeface="Arial"/>
              </a:rPr>
              <a:t>Postupuj takto: rozběhni </a:t>
            </a:r>
            <a:r>
              <a:rPr lang="cs-CZ" b="1" dirty="0">
                <a:latin typeface="+mj-lt"/>
                <a:cs typeface="Arial"/>
              </a:rPr>
              <a:t>Pikův</a:t>
            </a:r>
            <a:r>
              <a:rPr lang="cs-CZ" dirty="0">
                <a:latin typeface="+mj-lt"/>
                <a:cs typeface="Arial"/>
              </a:rPr>
              <a:t> scénář pro chůzi a sestav samostatný malý scénář z bloků:</a:t>
            </a:r>
          </a:p>
          <a:p>
            <a:pPr marL="720000">
              <a:spcBef>
                <a:spcPts val="2400"/>
              </a:spcBef>
              <a:spcAft>
                <a:spcPts val="1800"/>
              </a:spcAft>
            </a:pPr>
            <a:r>
              <a:rPr lang="sk-SK" dirty="0">
                <a:latin typeface="+mj-lt"/>
                <a:cs typeface="Arial"/>
              </a:rPr>
              <a:t>Experimentuj s ním.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Blok </a:t>
            </a:r>
            <a:r>
              <a:rPr lang="cs-CZ" b="1" dirty="0">
                <a:solidFill>
                  <a:srgbClr val="FA6201"/>
                </a:solidFill>
                <a:cs typeface="Arial"/>
              </a:rPr>
              <a:t>když _ tak</a:t>
            </a:r>
            <a:r>
              <a:rPr lang="cs-CZ" dirty="0">
                <a:solidFill>
                  <a:srgbClr val="FA6201"/>
                </a:solidFill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bude odpovědný </a:t>
            </a:r>
            <a:r>
              <a:rPr lang="cs-CZ" b="1" dirty="0">
                <a:solidFill>
                  <a:schemeClr val="tx1"/>
                </a:solidFill>
                <a:latin typeface="+mj-lt"/>
                <a:cs typeface="Arial"/>
              </a:rPr>
              <a:t>za hlídání dotyku s barvou</a:t>
            </a:r>
            <a:r>
              <a:rPr lang="cs-CZ" dirty="0">
                <a:latin typeface="+mj-lt"/>
                <a:cs typeface="Arial"/>
              </a:rPr>
              <a:t>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71194" y="3147797"/>
            <a:ext cx="4007644" cy="118205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030769" y="4928524"/>
            <a:ext cx="7236000" cy="1296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16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se stalo, když Piko kráčel a kliknul si na malý samostatný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scénář s blokem </a:t>
            </a:r>
            <a:r>
              <a:rPr lang="cs-CZ" b="1" dirty="0">
                <a:solidFill>
                  <a:srgbClr val="FA6201"/>
                </a:solidFill>
                <a:cs typeface="Arial"/>
              </a:rPr>
              <a:t>když podmínka tak </a:t>
            </a:r>
            <a:r>
              <a:rPr lang="cs-CZ" b="1" dirty="0">
                <a:solidFill>
                  <a:schemeClr val="bg1"/>
                </a:solidFill>
              </a:rPr>
              <a:t>ve chvíli, kdy se dotýkal 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tmavošedé barvy?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7A6B2508-9966-4224-8039-A7BC1223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12</a:t>
            </a:fld>
            <a:endParaRPr lang="sk-SK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E28B0F-45CD-4BE8-AEC7-B0701EFAD0A5}"/>
              </a:ext>
            </a:extLst>
          </p:cNvPr>
          <p:cNvSpPr>
            <a:spLocks noChangeAspect="1"/>
          </p:cNvSpPr>
          <p:nvPr/>
        </p:nvSpPr>
        <p:spPr>
          <a:xfrm>
            <a:off x="874800" y="153916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369F06-B58E-4CB8-A72A-41D0399EFFCD}"/>
              </a:ext>
            </a:extLst>
          </p:cNvPr>
          <p:cNvSpPr/>
          <p:nvPr/>
        </p:nvSpPr>
        <p:spPr>
          <a:xfrm>
            <a:off x="1253028" y="514427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53965C-7D8C-4A32-82B4-27B22B2D09DE}"/>
              </a:ext>
            </a:extLst>
          </p:cNvPr>
          <p:cNvSpPr txBox="1"/>
          <p:nvPr/>
        </p:nvSpPr>
        <p:spPr>
          <a:xfrm>
            <a:off x="7821176" y="4858019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B73BC9-4658-473E-9408-01399E1993E7}"/>
              </a:ext>
            </a:extLst>
          </p:cNvPr>
          <p:cNvSpPr txBox="1"/>
          <p:nvPr/>
        </p:nvSpPr>
        <p:spPr>
          <a:xfrm>
            <a:off x="9939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Dotýká se barvy?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06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Vlož celý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když _ tak</a:t>
            </a:r>
            <a:r>
              <a:rPr lang="cs-CZ" sz="2000" dirty="0">
                <a:solidFill>
                  <a:srgbClr val="FA6201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dovnitř scénáře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stále </a:t>
            </a:r>
            <a:r>
              <a:rPr lang="cs-CZ" sz="2000" dirty="0">
                <a:latin typeface="+mj-lt"/>
                <a:cs typeface="Arial"/>
              </a:rPr>
              <a:t>tak, aby se podmínka </a:t>
            </a:r>
            <a:r>
              <a:rPr lang="cs-CZ" sz="2000" dirty="0">
                <a:cs typeface="Arial"/>
              </a:rPr>
              <a:t>opakovaně </a:t>
            </a:r>
            <a:r>
              <a:rPr lang="cs-CZ" sz="2000" dirty="0">
                <a:latin typeface="+mj-lt"/>
                <a:cs typeface="Arial"/>
              </a:rPr>
              <a:t>ověřovala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pokaždé </a:t>
            </a:r>
            <a:r>
              <a:rPr lang="cs-CZ" sz="2000" b="1" dirty="0">
                <a:latin typeface="+mj-lt"/>
                <a:cs typeface="Arial"/>
              </a:rPr>
              <a:t>Pikovým</a:t>
            </a:r>
            <a:r>
              <a:rPr lang="cs-CZ" sz="2000" dirty="0">
                <a:latin typeface="+mj-lt"/>
                <a:cs typeface="Arial"/>
              </a:rPr>
              <a:t>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krokem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48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Experimentuj i s jinými barvami v podmínce 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bloku </a:t>
            </a:r>
            <a:r>
              <a:rPr lang="cs-CZ" sz="2000" b="1" dirty="0">
                <a:solidFill>
                  <a:srgbClr val="FA6201"/>
                </a:solidFill>
                <a:cs typeface="Arial"/>
              </a:rPr>
              <a:t>když _ tak</a:t>
            </a:r>
            <a:r>
              <a:rPr lang="cs-CZ" sz="2000" dirty="0">
                <a:solidFill>
                  <a:srgbClr val="FA6201"/>
                </a:solidFill>
                <a:latin typeface="+mj-lt"/>
                <a:cs typeface="Arial"/>
              </a:rPr>
              <a:t> </a:t>
            </a:r>
            <a:r>
              <a:rPr lang="cs-CZ" sz="2000" b="1" dirty="0">
                <a:latin typeface="+mj-lt"/>
                <a:cs typeface="Arial"/>
              </a:rPr>
              <a:t>Pikova</a:t>
            </a:r>
            <a:r>
              <a:rPr lang="cs-CZ" sz="2000" dirty="0">
                <a:latin typeface="+mj-lt"/>
                <a:cs typeface="Arial"/>
              </a:rPr>
              <a:t> scénáře pro chůzi.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1800"/>
              </a:spcAft>
            </a:pPr>
            <a:br>
              <a:rPr lang="sk-SK" sz="2000" b="1" dirty="0">
                <a:latin typeface="+mj-lt"/>
                <a:cs typeface="Arial"/>
              </a:rPr>
            </a:b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Vyzkoušej tuto změnu pro </a:t>
            </a:r>
            <a:r>
              <a:rPr lang="cs-CZ" sz="2000" b="1" dirty="0" err="1">
                <a:latin typeface="+mj-lt"/>
                <a:cs typeface="Arial"/>
              </a:rPr>
              <a:t>Teru</a:t>
            </a:r>
            <a:r>
              <a:rPr lang="cs-CZ" sz="2000" dirty="0">
                <a:latin typeface="+mj-lt"/>
                <a:cs typeface="Arial"/>
              </a:rPr>
              <a:t>: když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vyskočí do výšky, začne pomalu klesat, ale zastaví se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až tehdy, když se dotkne tmavošedé.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503" y="3931902"/>
            <a:ext cx="1076629" cy="24288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82000" y="3931902"/>
            <a:ext cx="6264636" cy="705112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16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Kdy přesně se Piko otočí čelem vzad?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7ADB3897-1F4F-4608-816B-0C50626D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1FA4D9-3E3F-46EE-BD6C-11E16BF160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02781" y="2760374"/>
            <a:ext cx="2185988" cy="38862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6913CF8-D6DE-48A7-87BE-EFD41B75BF3B}"/>
              </a:ext>
            </a:extLst>
          </p:cNvPr>
          <p:cNvSpPr>
            <a:spLocks noChangeAspect="1"/>
          </p:cNvSpPr>
          <p:nvPr/>
        </p:nvSpPr>
        <p:spPr>
          <a:xfrm>
            <a:off x="874800" y="148836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910CF48-4365-4093-97A0-37850B3A928C}"/>
              </a:ext>
            </a:extLst>
          </p:cNvPr>
          <p:cNvSpPr>
            <a:spLocks noChangeAspect="1"/>
          </p:cNvSpPr>
          <p:nvPr/>
        </p:nvSpPr>
        <p:spPr>
          <a:xfrm>
            <a:off x="874800" y="279543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AC7AF7-2A0A-479C-9386-DAE9ED6B1E6B}"/>
              </a:ext>
            </a:extLst>
          </p:cNvPr>
          <p:cNvSpPr>
            <a:spLocks noChangeAspect="1"/>
          </p:cNvSpPr>
          <p:nvPr/>
        </p:nvSpPr>
        <p:spPr>
          <a:xfrm>
            <a:off x="874800" y="515363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7F27AD3-589F-486F-AC38-0ACB732AF672}"/>
              </a:ext>
            </a:extLst>
          </p:cNvPr>
          <p:cNvSpPr/>
          <p:nvPr/>
        </p:nvSpPr>
        <p:spPr>
          <a:xfrm>
            <a:off x="1115145" y="417907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A219F-7907-427C-BFC4-023AA2379BF5}"/>
              </a:ext>
            </a:extLst>
          </p:cNvPr>
          <p:cNvSpPr txBox="1"/>
          <p:nvPr/>
        </p:nvSpPr>
        <p:spPr>
          <a:xfrm>
            <a:off x="6683153" y="3823321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8A7B0C-7479-4DD7-A0AE-C00E233880E0}"/>
              </a:ext>
            </a:extLst>
          </p:cNvPr>
          <p:cNvSpPr txBox="1"/>
          <p:nvPr/>
        </p:nvSpPr>
        <p:spPr>
          <a:xfrm>
            <a:off x="9939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Dotýká se barvy?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366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1384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3.2.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</a:p>
          <a:p>
            <a:pPr algn="ctr">
              <a:spcAft>
                <a:spcPts val="1800"/>
              </a:spcAft>
            </a:pPr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Procházka ve vzduchu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D6DCAF15-4DEB-4151-8549-E15778CAF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8DE9C6-C5AE-4B02-B8C3-51456C940EA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Poznáváme podmínky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lvl="0"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se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jako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do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sv</a:t>
            </a:r>
            <a:r>
              <a:rPr lang="sk-SK" sz="1400" b="1" dirty="0" err="1">
                <a:solidFill>
                  <a:prstClr val="black"/>
                </a:solidFill>
                <a:cs typeface="Arial"/>
              </a:rPr>
              <a:t>ého</a:t>
            </a:r>
            <a:r>
              <a:rPr lang="sk-SK" sz="1400" b="1" dirty="0">
                <a:solidFill>
                  <a:prstClr val="black"/>
                </a:solidFill>
                <a:cs typeface="Arial"/>
              </a:rPr>
              <a:t> počítače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>
                <a:latin typeface="+mj-lt"/>
                <a:cs typeface="Arial"/>
              </a:rPr>
              <a:t>Pika</a:t>
            </a:r>
            <a:r>
              <a:rPr lang="cs-CZ" sz="2000" dirty="0">
                <a:latin typeface="+mj-lt"/>
                <a:cs typeface="Arial"/>
              </a:rPr>
              <a:t>. Uprav jeho scénář pro chůzi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tak, aby nikdy nechodil „ve vzduchu“ – 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tedy po bílé barvě nad povrchem planety.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8335" y="2614349"/>
            <a:ext cx="615696" cy="78839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275" y="4220908"/>
            <a:ext cx="2027404" cy="1918042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41DB4078-579E-4378-9318-05ABE658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 dirty="0"/>
          </a:p>
        </p:txBody>
      </p:sp>
      <p:sp>
        <p:nvSpPr>
          <p:cNvPr id="14" name="Rectangle 13"/>
          <p:cNvSpPr/>
          <p:nvPr/>
        </p:nvSpPr>
        <p:spPr>
          <a:xfrm>
            <a:off x="683337" y="4182235"/>
            <a:ext cx="5508000" cy="1980001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144000" rIns="108000" bIns="72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Použil si další blok </a:t>
            </a:r>
            <a:r>
              <a:rPr lang="cs-CZ" dirty="0">
                <a:solidFill>
                  <a:schemeClr val="bg1"/>
                </a:solidFill>
              </a:rPr>
              <a:t>když _ tak</a:t>
            </a:r>
            <a:r>
              <a:rPr lang="cs-CZ" b="1" dirty="0">
                <a:solidFill>
                  <a:schemeClr val="bg1"/>
                </a:solidFill>
              </a:rPr>
              <a:t> a další podmínku 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			                 s barvou změněnou na barvu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oblohy? Proč se ale Piko otáčí tak brzy?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jiného se neustále mění, když se Piko prochází?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Co jiného než barvu bychom ještě mohli hlídat?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774BB70-C6B6-4160-A208-AFE9CA0D7A3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37190" y="4595584"/>
            <a:ext cx="1659255" cy="2971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F2E54F1-0169-41F7-B5C5-A001075A0538}"/>
              </a:ext>
            </a:extLst>
          </p:cNvPr>
          <p:cNvSpPr txBox="1"/>
          <p:nvPr/>
        </p:nvSpPr>
        <p:spPr>
          <a:xfrm>
            <a:off x="10094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Procházka ve vzduchu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47772E-4AE1-4EEC-A727-D091611FB741}"/>
              </a:ext>
            </a:extLst>
          </p:cNvPr>
          <p:cNvSpPr>
            <a:spLocks noChangeAspect="1"/>
          </p:cNvSpPr>
          <p:nvPr/>
        </p:nvSpPr>
        <p:spPr>
          <a:xfrm>
            <a:off x="874800" y="241629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C685A8-82A1-4ECB-8ED0-70117E448553}"/>
              </a:ext>
            </a:extLst>
          </p:cNvPr>
          <p:cNvSpPr/>
          <p:nvPr/>
        </p:nvSpPr>
        <p:spPr>
          <a:xfrm>
            <a:off x="853888" y="434598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A8B8841-8522-4C20-810E-8AA4FF6F79FC}"/>
              </a:ext>
            </a:extLst>
          </p:cNvPr>
          <p:cNvSpPr/>
          <p:nvPr/>
        </p:nvSpPr>
        <p:spPr>
          <a:xfrm>
            <a:off x="853888" y="531988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10700E-1333-497D-8136-36F148E4F44E}"/>
              </a:ext>
            </a:extLst>
          </p:cNvPr>
          <p:cNvSpPr txBox="1"/>
          <p:nvPr/>
        </p:nvSpPr>
        <p:spPr>
          <a:xfrm>
            <a:off x="5768760" y="4091830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Jak se mění </a:t>
            </a:r>
            <a:r>
              <a:rPr lang="cs-CZ" sz="2000" b="1" dirty="0">
                <a:latin typeface="+mj-lt"/>
                <a:cs typeface="Arial"/>
              </a:rPr>
              <a:t>Pikova</a:t>
            </a:r>
            <a:r>
              <a:rPr lang="cs-CZ" sz="2000" dirty="0"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dirty="0">
                <a:latin typeface="+mj-lt"/>
                <a:cs typeface="Arial"/>
              </a:rPr>
              <a:t>, když jej přesouváme myší po scéně? Polož do plochy samostatný blok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b="1" dirty="0">
                <a:solidFill>
                  <a:srgbClr val="0070C0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a zkoumej,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jakou hodnotu odpovídá tento blok,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když na něj klikneme.</a:t>
            </a:r>
          </a:p>
          <a:p>
            <a:pPr marL="720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Najdi, které hodnoty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jsou pro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Pika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ještě „dobré“, a které už „špatné“. Sestav další scénář na hlídání - ne barvy, ale na hlídání hodnoty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tak, aby nepřesáhla určité číslo:</a:t>
            </a: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61755" y="4285755"/>
            <a:ext cx="2177415" cy="4286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69659" y="4931190"/>
            <a:ext cx="7704000" cy="1332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44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</a:rPr>
              <a:t>K čemu je dobrý blok                     ? Co by se stalo, kdybychom místo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něj použili                    ?</a:t>
            </a:r>
          </a:p>
          <a:p>
            <a:pPr marL="432000"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</a:rPr>
              <a:t>O čem nás informuje blok </a:t>
            </a:r>
            <a:r>
              <a:rPr lang="cs-CZ" b="1" dirty="0">
                <a:solidFill>
                  <a:srgbClr val="2D5FEF"/>
                </a:solidFill>
              </a:rPr>
              <a:t>         </a:t>
            </a:r>
            <a:r>
              <a:rPr lang="cs-CZ" b="1" dirty="0">
                <a:solidFill>
                  <a:schemeClr val="bg1"/>
                </a:solidFill>
              </a:rPr>
              <a:t>? Kdy se mění jeho hodnota? 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42B0CEED-3C24-4FE2-96BE-86C87785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5CB5D-B489-42EE-9707-63B7DD3CE0F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64738" y="2122186"/>
            <a:ext cx="591503" cy="7886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4B9E9B-9680-4124-AC1C-EFE2B1A7914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419866" y="5104807"/>
            <a:ext cx="971550" cy="274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6E490F-421F-4D64-B091-78F8F1ADD2B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375495" y="5360478"/>
            <a:ext cx="971550" cy="27432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D2465D7-9351-4A26-B8CB-8BBF5BFA0449}"/>
              </a:ext>
            </a:extLst>
          </p:cNvPr>
          <p:cNvSpPr>
            <a:spLocks noChangeAspect="1"/>
          </p:cNvSpPr>
          <p:nvPr/>
        </p:nvSpPr>
        <p:spPr>
          <a:xfrm>
            <a:off x="874800" y="14448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D93A74-1F95-462A-86B3-F72EE68EE81B}"/>
              </a:ext>
            </a:extLst>
          </p:cNvPr>
          <p:cNvSpPr>
            <a:spLocks noChangeAspect="1"/>
          </p:cNvSpPr>
          <p:nvPr/>
        </p:nvSpPr>
        <p:spPr>
          <a:xfrm>
            <a:off x="874800" y="326972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EC128CB-AC5A-4C6E-829B-09FF60225818}"/>
              </a:ext>
            </a:extLst>
          </p:cNvPr>
          <p:cNvSpPr/>
          <p:nvPr/>
        </p:nvSpPr>
        <p:spPr>
          <a:xfrm>
            <a:off x="973597" y="5112556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AD4670C-2C5B-49EB-A830-FA8A9EED4FA9}"/>
              </a:ext>
            </a:extLst>
          </p:cNvPr>
          <p:cNvSpPr/>
          <p:nvPr/>
        </p:nvSpPr>
        <p:spPr>
          <a:xfrm>
            <a:off x="973597" y="5787470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C79A97-FE0A-4A17-9000-EAC380B2D1CF}"/>
              </a:ext>
            </a:extLst>
          </p:cNvPr>
          <p:cNvSpPr txBox="1"/>
          <p:nvPr/>
        </p:nvSpPr>
        <p:spPr>
          <a:xfrm>
            <a:off x="7982177" y="4832059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1A9E01-FF71-42FC-8493-C65F7372386B}"/>
              </a:ext>
            </a:extLst>
          </p:cNvPr>
          <p:cNvSpPr txBox="1"/>
          <p:nvPr/>
        </p:nvSpPr>
        <p:spPr>
          <a:xfrm>
            <a:off x="10094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Procházka ve vzduchu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7F9043-0A54-457D-8338-6EDE46F3586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870239" y="5739774"/>
            <a:ext cx="407194" cy="33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Svůj druhý malý „scénář na hlídání“ – ne barvy oblohy, ale hodnoty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dirty="0">
                <a:latin typeface="+mj-lt"/>
                <a:cs typeface="Arial"/>
              </a:rPr>
              <a:t> – vlož do </a:t>
            </a:r>
            <a:r>
              <a:rPr lang="cs-CZ" sz="2000" b="1" dirty="0">
                <a:latin typeface="+mj-lt"/>
                <a:cs typeface="Arial"/>
              </a:rPr>
              <a:t>Pikova</a:t>
            </a:r>
            <a:r>
              <a:rPr lang="cs-CZ" sz="2000" dirty="0">
                <a:latin typeface="+mj-lt"/>
                <a:cs typeface="Arial"/>
              </a:rPr>
              <a:t> scénáře pro chůzi. </a:t>
            </a: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Vždy, když se jeho </a:t>
            </a:r>
            <a:r>
              <a:rPr lang="cs-CZ" dirty="0">
                <a:latin typeface="+mj-lt"/>
                <a:cs typeface="Arial"/>
              </a:rPr>
              <a:t>pozice</a:t>
            </a:r>
            <a:r>
              <a:rPr lang="cs-CZ" sz="2000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sz="2000" b="1" dirty="0">
                <a:solidFill>
                  <a:srgbClr val="0070C0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stane větší jak 75,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udělá čelem vzad.</a:t>
            </a: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latin typeface="+mj-lt"/>
                <a:cs typeface="Arial"/>
              </a:rPr>
              <a:t> Zkoumej, co se změní, jestli otočení čelem vzad změníš např. na otočení jen o 30 stupňů.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E36238C2-E7BD-4901-B40A-DCDDB97C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17</a:t>
            </a:fld>
            <a:endParaRPr lang="sk-SK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1D0065-C936-4169-9834-8E0298601EA3}"/>
              </a:ext>
            </a:extLst>
          </p:cNvPr>
          <p:cNvSpPr>
            <a:spLocks noChangeAspect="1"/>
          </p:cNvSpPr>
          <p:nvPr/>
        </p:nvSpPr>
        <p:spPr>
          <a:xfrm>
            <a:off x="874800" y="211248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6078E4-B681-4A55-8AB6-1A033495E7BB}"/>
              </a:ext>
            </a:extLst>
          </p:cNvPr>
          <p:cNvSpPr>
            <a:spLocks noChangeAspect="1"/>
          </p:cNvSpPr>
          <p:nvPr/>
        </p:nvSpPr>
        <p:spPr>
          <a:xfrm>
            <a:off x="874800" y="469532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D94EBE-B4AA-4ACD-BF88-0E9306E60A9E}"/>
              </a:ext>
            </a:extLst>
          </p:cNvPr>
          <p:cNvSpPr txBox="1"/>
          <p:nvPr/>
        </p:nvSpPr>
        <p:spPr>
          <a:xfrm>
            <a:off x="100946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3.2.3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Procházka ve vzduchu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20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8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8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0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2.2.4: Bez klávesnice </a:t>
            </a:r>
          </a:p>
          <a:p>
            <a:pPr algn="ctr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Pravda nebo nepravda?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DF781842-60C2-4A7A-9E97-65B9A052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18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DD6A62-040D-4C8E-9206-388C527CFD8B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Poznáváme podmínky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06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lnSpc>
                <a:spcPts val="2400"/>
              </a:lnSpc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Prozkoumej obrázek a rozhodni, jestli je podmínka splněna – </a:t>
            </a:r>
            <a:r>
              <a:rPr lang="cs-CZ" sz="2000" b="1" dirty="0">
                <a:latin typeface="+mj-lt"/>
                <a:cs typeface="Arial"/>
              </a:rPr>
              <a:t>pravda</a:t>
            </a:r>
            <a:r>
              <a:rPr lang="cs-CZ" sz="2000" dirty="0">
                <a:latin typeface="+mj-lt"/>
                <a:cs typeface="Arial"/>
              </a:rPr>
              <a:t>, nebo ne – </a:t>
            </a:r>
            <a:r>
              <a:rPr lang="cs-CZ" sz="2000" b="1" dirty="0">
                <a:latin typeface="+mj-lt"/>
                <a:cs typeface="Arial"/>
              </a:rPr>
              <a:t>nepravda</a:t>
            </a:r>
            <a:r>
              <a:rPr lang="cs-CZ" sz="2000" dirty="0">
                <a:latin typeface="+mj-lt"/>
                <a:cs typeface="Arial"/>
              </a:rPr>
              <a:t>. Vysvětli, proč.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2159318"/>
            <a:ext cx="2214563" cy="1985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56000" y="2705858"/>
            <a:ext cx="3343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Dotýká se Giga Pika? Je to</a:t>
            </a:r>
          </a:p>
          <a:p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348342"/>
            <a:ext cx="2214563" cy="19859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728277" y="2607355"/>
            <a:ext cx="666750" cy="6096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56000" y="4816866"/>
            <a:ext cx="3343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Dotýká se Piko Gigy? Je to</a:t>
            </a:r>
          </a:p>
          <a:p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7881EF9C-D16D-4E1A-BDDA-65E3AC47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19</a:t>
            </a:fld>
            <a:endParaRPr lang="sk-SK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9916FB3-13B0-4553-B182-B16F428FB0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159364" y="3431443"/>
            <a:ext cx="1878806" cy="342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6D63F3-772A-44A0-B9DF-367F272FF84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728279" y="4826055"/>
            <a:ext cx="666750" cy="6096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A77EBEC-0A01-473D-8E9B-16BF3EA3955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143728" y="5673240"/>
            <a:ext cx="1878806" cy="3429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5E4BFB-4ABB-4305-B1E9-F8221D5DA5AF}"/>
              </a:ext>
            </a:extLst>
          </p:cNvPr>
          <p:cNvSpPr txBox="1"/>
          <p:nvPr/>
        </p:nvSpPr>
        <p:spPr>
          <a:xfrm>
            <a:off x="103271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.2.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Pravda 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nebo nepravda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AA7B71-90F0-4F3C-B875-964AFAF0C7FC}"/>
              </a:ext>
            </a:extLst>
          </p:cNvPr>
          <p:cNvSpPr>
            <a:spLocks noChangeAspect="1"/>
          </p:cNvSpPr>
          <p:nvPr/>
        </p:nvSpPr>
        <p:spPr>
          <a:xfrm>
            <a:off x="874800" y="14012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10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so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</a:p>
          <a:p>
            <a:r>
              <a:rPr lang="cs-CZ" sz="1400" dirty="0">
                <a:solidFill>
                  <a:prstClr val="black"/>
                </a:solidFill>
                <a:cs typeface="Arial"/>
              </a:rPr>
              <a:t>					  případně se souborem 31-Spoločenství postav</a:t>
            </a:r>
          </a:p>
          <a:p>
            <a:pPr marL="72000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jako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do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sv</a:t>
            </a:r>
            <a:r>
              <a:rPr lang="sk-SK" sz="1400" b="1" dirty="0" err="1">
                <a:solidFill>
                  <a:prstClr val="black"/>
                </a:solidFill>
                <a:cs typeface="Arial"/>
              </a:rPr>
              <a:t>ého</a:t>
            </a:r>
            <a:r>
              <a:rPr lang="sk-SK" sz="1400" b="1" dirty="0">
                <a:solidFill>
                  <a:prstClr val="black"/>
                </a:solidFill>
                <a:cs typeface="Arial"/>
              </a:rPr>
              <a:t> počítače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54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84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>
                <a:latin typeface="+mj-lt"/>
                <a:cs typeface="Arial"/>
              </a:rPr>
              <a:t>Gigu</a:t>
            </a:r>
            <a:r>
              <a:rPr lang="cs-CZ" sz="2000" dirty="0">
                <a:latin typeface="+mj-lt"/>
                <a:cs typeface="Arial"/>
              </a:rPr>
              <a:t> a nauč ji chodit stejně, jak chodí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:</a:t>
            </a:r>
          </a:p>
          <a:p>
            <a:pPr marL="720000">
              <a:spcBef>
                <a:spcPts val="600"/>
              </a:spcBef>
            </a:pPr>
            <a:r>
              <a:rPr lang="cs-CZ" sz="2000" dirty="0">
                <a:latin typeface="+mj-lt"/>
                <a:cs typeface="Arial"/>
              </a:rPr>
              <a:t>				</a:t>
            </a:r>
            <a:r>
              <a:rPr lang="cs-CZ" sz="2000" dirty="0">
                <a:cs typeface="Arial"/>
              </a:rPr>
              <a:t>–</a:t>
            </a:r>
            <a:r>
              <a:rPr lang="cs-CZ" sz="2000" dirty="0">
                <a:latin typeface="+mj-lt"/>
                <a:cs typeface="Arial"/>
              </a:rPr>
              <a:t> pro </a:t>
            </a:r>
            <a:r>
              <a:rPr lang="cs-CZ" sz="2000" b="1" dirty="0">
                <a:latin typeface="+mj-lt"/>
                <a:cs typeface="Arial"/>
              </a:rPr>
              <a:t>Gigu</a:t>
            </a:r>
            <a:r>
              <a:rPr lang="cs-CZ" sz="2000" dirty="0">
                <a:latin typeface="+mj-lt"/>
                <a:cs typeface="Arial"/>
              </a:rPr>
              <a:t> znovu </a:t>
            </a:r>
            <a:r>
              <a:rPr lang="cs-CZ" sz="2000" b="1" dirty="0">
                <a:latin typeface="+mj-lt"/>
                <a:cs typeface="Arial"/>
              </a:rPr>
              <a:t>vytvoř</a:t>
            </a:r>
            <a:r>
              <a:rPr lang="cs-CZ" sz="2000" dirty="0">
                <a:latin typeface="+mj-lt"/>
                <a:cs typeface="Arial"/>
              </a:rPr>
              <a:t> stejný scénář pro chůzi,</a:t>
            </a:r>
          </a:p>
          <a:p>
            <a:pPr marL="720000"/>
            <a:r>
              <a:rPr lang="cs-CZ" sz="2000" dirty="0">
                <a:latin typeface="+mj-lt"/>
                <a:cs typeface="Arial"/>
              </a:rPr>
              <a:t>				</a:t>
            </a:r>
            <a:r>
              <a:rPr lang="cs-CZ" sz="2000" dirty="0">
                <a:cs typeface="Arial"/>
              </a:rPr>
              <a:t>– nebo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zkopíruj</a:t>
            </a:r>
            <a:r>
              <a:rPr lang="cs-CZ" sz="2000" dirty="0">
                <a:cs typeface="Arial"/>
              </a:rPr>
              <a:t> </a:t>
            </a:r>
            <a:r>
              <a:rPr lang="cs-CZ" sz="2000" b="1" dirty="0">
                <a:cs typeface="Arial"/>
              </a:rPr>
              <a:t>Pikův</a:t>
            </a:r>
            <a:r>
              <a:rPr lang="cs-CZ" sz="2000" dirty="0">
                <a:cs typeface="Arial"/>
              </a:rPr>
              <a:t> scénář</a:t>
            </a:r>
            <a:endParaRPr lang="cs-CZ" sz="20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0A8B738-100F-46C3-A73C-75B374E47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FD2F00-461E-4196-9B87-AF09462D97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96800" y="2880225"/>
            <a:ext cx="4572000" cy="18859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20D5EF-880E-4696-87C9-76055DAB98B7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81CAF-F29B-4549-9041-7FFC5BCC436F}"/>
              </a:ext>
            </a:extLst>
          </p:cNvPr>
          <p:cNvSpPr>
            <a:spLocks noChangeAspect="1"/>
          </p:cNvSpPr>
          <p:nvPr/>
        </p:nvSpPr>
        <p:spPr>
          <a:xfrm>
            <a:off x="874800" y="486508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6000" y="2052820"/>
            <a:ext cx="2996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Dotýká se </a:t>
            </a:r>
            <a:r>
              <a:rPr lang="cs-CZ" dirty="0" err="1"/>
              <a:t>Nano</a:t>
            </a:r>
            <a:r>
              <a:rPr lang="cs-CZ" dirty="0"/>
              <a:t> Pika? Je to</a:t>
            </a:r>
            <a:br>
              <a:rPr lang="cs-CZ" dirty="0"/>
            </a:br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1476000"/>
            <a:ext cx="2207419" cy="19931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045835"/>
            <a:ext cx="2214563" cy="19859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662579" y="2088974"/>
            <a:ext cx="666750" cy="609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662579" y="4574497"/>
            <a:ext cx="666750" cy="609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094875" y="5370785"/>
            <a:ext cx="1928813" cy="33575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256000" y="4707705"/>
            <a:ext cx="3272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Dotýká se </a:t>
            </a:r>
            <a:r>
              <a:rPr lang="cs-CZ" dirty="0" err="1"/>
              <a:t>Tera</a:t>
            </a:r>
            <a:r>
              <a:rPr lang="cs-CZ" dirty="0"/>
              <a:t> bílé barvy? Je to </a:t>
            </a:r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C1D49F11-C122-4269-AD15-873ECAD6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20</a:t>
            </a:fld>
            <a:endParaRPr lang="sk-SK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C96A616-EB52-4D35-96D9-899A04337C7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085126" y="2873685"/>
            <a:ext cx="1821656" cy="3429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11C2648-435D-4A3D-AF02-C38D5955A39B}"/>
              </a:ext>
            </a:extLst>
          </p:cNvPr>
          <p:cNvSpPr txBox="1"/>
          <p:nvPr/>
        </p:nvSpPr>
        <p:spPr>
          <a:xfrm>
            <a:off x="103271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.2.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Pravda 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nebo nepravda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920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6000" y="1930372"/>
            <a:ext cx="3520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Všimni si: </a:t>
            </a:r>
            <a:r>
              <a:rPr lang="cs-CZ" dirty="0" err="1"/>
              <a:t>Tera</a:t>
            </a:r>
            <a:r>
              <a:rPr lang="cs-CZ" dirty="0"/>
              <a:t> stojí ve středu scény.</a:t>
            </a:r>
            <a:br>
              <a:rPr lang="cs-CZ" dirty="0"/>
            </a:br>
            <a:r>
              <a:rPr lang="cs-CZ" dirty="0"/>
              <a:t>Je tedy </a:t>
            </a:r>
            <a:r>
              <a:rPr lang="cs-CZ" dirty="0" err="1"/>
              <a:t>Nanova</a:t>
            </a:r>
            <a:r>
              <a:rPr lang="cs-CZ" dirty="0"/>
              <a:t> </a:t>
            </a:r>
            <a:r>
              <a:rPr lang="cs-CZ" dirty="0">
                <a:solidFill>
                  <a:schemeClr val="dk1"/>
                </a:solidFill>
                <a:latin typeface="+mj-lt"/>
                <a:cs typeface="Arial"/>
              </a:rPr>
              <a:t>pozice</a:t>
            </a:r>
            <a:r>
              <a:rPr lang="cs-CZ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b="1" dirty="0">
                <a:solidFill>
                  <a:srgbClr val="2D5FEF"/>
                </a:solidFill>
                <a:cs typeface="Arial"/>
              </a:rPr>
              <a:t>x</a:t>
            </a:r>
            <a:r>
              <a:rPr lang="cs-CZ" b="1" dirty="0">
                <a:solidFill>
                  <a:srgbClr val="0070C0"/>
                </a:solidFill>
              </a:rPr>
              <a:t> </a:t>
            </a:r>
            <a:r>
              <a:rPr lang="cs-CZ" dirty="0"/>
              <a:t>menší jak 0? </a:t>
            </a:r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61200" y="4688310"/>
            <a:ext cx="723900" cy="66185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61200" y="2072448"/>
            <a:ext cx="666750" cy="6096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6CC40FD-F0E6-4378-ABBE-BAE77A7F263E}"/>
              </a:ext>
            </a:extLst>
          </p:cNvPr>
          <p:cNvGrpSpPr/>
          <p:nvPr/>
        </p:nvGrpSpPr>
        <p:grpSpPr>
          <a:xfrm>
            <a:off x="648000" y="1479051"/>
            <a:ext cx="2370812" cy="1993106"/>
            <a:chOff x="801943" y="1702460"/>
            <a:chExt cx="2370812" cy="199310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43" y="1702460"/>
              <a:ext cx="2214563" cy="199310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2346713" y="2547695"/>
              <a:ext cx="826042" cy="42450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6000" tIns="28800" rIns="36000" bIns="3600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sk-SK" sz="1400" b="1" dirty="0"/>
                <a:t>Tera</a:t>
              </a:r>
              <a:br>
                <a:rPr lang="sk-SK" sz="1400" b="1" dirty="0"/>
              </a:br>
              <a:r>
                <a:rPr lang="sk-SK" sz="1400" b="1" dirty="0"/>
                <a:t>   x: 0  y: 0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362BFA8-E52B-41E2-83EE-0408E42E521D}"/>
              </a:ext>
            </a:extLst>
          </p:cNvPr>
          <p:cNvGrpSpPr/>
          <p:nvPr/>
        </p:nvGrpSpPr>
        <p:grpSpPr>
          <a:xfrm>
            <a:off x="648000" y="4023971"/>
            <a:ext cx="2302834" cy="2007394"/>
            <a:chOff x="809143" y="4337996"/>
            <a:chExt cx="2302834" cy="200739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9143" y="4337996"/>
              <a:ext cx="2214563" cy="2007394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2285935" y="5168147"/>
              <a:ext cx="826042" cy="42450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6000" tIns="28800" rIns="36000" bIns="3600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sk-SK" sz="1400" b="1" dirty="0"/>
                <a:t>Tera</a:t>
              </a:r>
              <a:br>
                <a:rPr lang="sk-SK" sz="1400" b="1" dirty="0"/>
              </a:br>
              <a:r>
                <a:rPr lang="sk-SK" sz="1400" b="1" dirty="0"/>
                <a:t>   x: 0  y: 0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256000" y="4548892"/>
            <a:ext cx="3520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Všimni si: </a:t>
            </a:r>
            <a:r>
              <a:rPr lang="cs-CZ" dirty="0" err="1"/>
              <a:t>Tera</a:t>
            </a:r>
            <a:r>
              <a:rPr lang="cs-CZ" dirty="0"/>
              <a:t> stojí ve středu scény.</a:t>
            </a:r>
            <a:br>
              <a:rPr lang="cs-CZ" dirty="0"/>
            </a:br>
            <a:r>
              <a:rPr lang="cs-CZ" dirty="0"/>
              <a:t>Je </a:t>
            </a:r>
            <a:r>
              <a:rPr lang="cs-CZ" dirty="0">
                <a:solidFill>
                  <a:schemeClr val="dk1"/>
                </a:solidFill>
                <a:latin typeface="+mj-lt"/>
                <a:cs typeface="Arial"/>
              </a:rPr>
              <a:t>pozice</a:t>
            </a:r>
            <a:r>
              <a:rPr lang="cs-CZ" b="1" dirty="0">
                <a:solidFill>
                  <a:srgbClr val="4A6CD4"/>
                </a:solidFill>
                <a:cs typeface="Arial"/>
              </a:rPr>
              <a:t> </a:t>
            </a:r>
            <a:r>
              <a:rPr lang="cs-CZ" b="1" dirty="0">
                <a:solidFill>
                  <a:srgbClr val="2D5FEF"/>
                </a:solidFill>
                <a:cs typeface="Arial"/>
              </a:rPr>
              <a:t>y</a:t>
            </a:r>
            <a:r>
              <a:rPr lang="cs-CZ" dirty="0"/>
              <a:t> Gigy</a:t>
            </a:r>
            <a:r>
              <a:rPr lang="cs-CZ" b="1" dirty="0">
                <a:solidFill>
                  <a:srgbClr val="0070C0"/>
                </a:solidFill>
              </a:rPr>
              <a:t> </a:t>
            </a:r>
            <a:r>
              <a:rPr lang="cs-CZ" dirty="0"/>
              <a:t>větší jak 0?</a:t>
            </a:r>
          </a:p>
          <a:p>
            <a:r>
              <a:rPr lang="cs-CZ" b="1" dirty="0"/>
              <a:t>Pravda</a:t>
            </a:r>
            <a:r>
              <a:rPr lang="cs-CZ" dirty="0"/>
              <a:t> nebo </a:t>
            </a:r>
            <a:r>
              <a:rPr lang="cs-CZ" b="1" dirty="0"/>
              <a:t>nepravda</a:t>
            </a:r>
            <a:r>
              <a:rPr lang="cs-CZ" dirty="0"/>
              <a:t>?</a:t>
            </a:r>
          </a:p>
          <a:p>
            <a:r>
              <a:rPr lang="cs-CZ" dirty="0"/>
              <a:t>Vysvětli, proč.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E07D9E90-9E14-400B-8D09-400D91031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21</a:t>
            </a:fld>
            <a:endParaRPr lang="sk-SK" b="1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91D316A0-133E-4183-B67C-CEAF1A2D618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394912" y="5488003"/>
            <a:ext cx="1328738" cy="407194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86A23A4A-35C8-411C-A13F-C29DF699918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394912" y="2819661"/>
            <a:ext cx="1328738" cy="4071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D5F858-B9C2-4CDE-B1B9-8389A188C69B}"/>
              </a:ext>
            </a:extLst>
          </p:cNvPr>
          <p:cNvSpPr txBox="1"/>
          <p:nvPr/>
        </p:nvSpPr>
        <p:spPr>
          <a:xfrm>
            <a:off x="103271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.2.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Pravda </a:t>
            </a:r>
            <a:r>
              <a:rPr lang="sk-SK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nebo nepravda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504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08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2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r>
              <a:rPr lang="cs-CZ" sz="2200" b="1" dirty="0">
                <a:cs typeface="Arial"/>
              </a:rPr>
              <a:t> </a:t>
            </a:r>
          </a:p>
          <a:p>
            <a:pPr marL="684000">
              <a:spcBef>
                <a:spcPts val="1800"/>
              </a:spcBef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 nastavit aby se </a:t>
            </a:r>
            <a:r>
              <a:rPr lang="cs-CZ" b="1" dirty="0">
                <a:latin typeface="+mj-lt"/>
                <a:cs typeface="Arial"/>
              </a:rPr>
              <a:t>Giga</a:t>
            </a:r>
            <a:r>
              <a:rPr lang="cs-CZ" dirty="0">
                <a:latin typeface="+mj-lt"/>
                <a:cs typeface="Arial"/>
              </a:rPr>
              <a:t> natočila směrem k jiné postavě,</a:t>
            </a:r>
          </a:p>
          <a:p>
            <a:pPr marL="684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 použít </a:t>
            </a:r>
            <a:r>
              <a:rPr lang="cs-CZ" i="1" dirty="0">
                <a:latin typeface="+mj-lt"/>
                <a:cs typeface="Arial"/>
              </a:rPr>
              <a:t>podmínku</a:t>
            </a:r>
            <a:r>
              <a:rPr lang="cs-CZ" dirty="0">
                <a:latin typeface="+mj-lt"/>
                <a:cs typeface="Arial"/>
              </a:rPr>
              <a:t>, která prověří, jestli se postava dotýká jiné postavy,</a:t>
            </a:r>
          </a:p>
          <a:p>
            <a:pPr marL="684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dovedu správně použít blok </a:t>
            </a:r>
            <a:r>
              <a:rPr lang="cs-CZ" b="1" dirty="0">
                <a:solidFill>
                  <a:srgbClr val="FA6201"/>
                </a:solidFill>
                <a:latin typeface="+mj-lt"/>
                <a:cs typeface="Arial"/>
              </a:rPr>
              <a:t>opakuj dokud nenastane _</a:t>
            </a:r>
            <a:r>
              <a:rPr lang="cs-CZ" dirty="0">
                <a:solidFill>
                  <a:srgbClr val="FA6201"/>
                </a:solidFill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tak, aby </a:t>
            </a:r>
            <a:r>
              <a:rPr lang="cs-CZ" b="1" dirty="0">
                <a:latin typeface="+mj-lt"/>
                <a:cs typeface="Arial"/>
              </a:rPr>
              <a:t>Giga</a:t>
            </a:r>
            <a:r>
              <a:rPr lang="cs-CZ" dirty="0">
                <a:latin typeface="+mj-lt"/>
                <a:cs typeface="Arial"/>
              </a:rPr>
              <a:t> při</a:t>
            </a:r>
            <a:br>
              <a:rPr lang="cs-CZ" dirty="0">
                <a:latin typeface="+mj-lt"/>
                <a:cs typeface="Arial"/>
              </a:rPr>
            </a:br>
            <a:r>
              <a:rPr lang="cs-CZ" dirty="0">
                <a:latin typeface="+mj-lt"/>
                <a:cs typeface="Arial"/>
              </a:rPr>
              <a:t>splnění podmínky přestala kráčet,</a:t>
            </a:r>
          </a:p>
          <a:p>
            <a:pPr marL="684000"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 použít </a:t>
            </a:r>
            <a:r>
              <a:rPr lang="cs-CZ" i="1" dirty="0">
                <a:latin typeface="+mj-lt"/>
                <a:cs typeface="Arial"/>
              </a:rPr>
              <a:t>podmínku</a:t>
            </a:r>
            <a:r>
              <a:rPr lang="cs-CZ" dirty="0">
                <a:latin typeface="+mj-lt"/>
                <a:cs typeface="Arial"/>
              </a:rPr>
              <a:t>, jestli se postava dotýká některé barvy, </a:t>
            </a:r>
          </a:p>
          <a:p>
            <a:pPr marL="684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pomocí bloku </a:t>
            </a:r>
            <a:r>
              <a:rPr lang="cs-CZ" b="1" dirty="0">
                <a:solidFill>
                  <a:srgbClr val="FA6201"/>
                </a:solidFill>
                <a:cs typeface="Arial"/>
              </a:rPr>
              <a:t>když _ tak</a:t>
            </a:r>
            <a:r>
              <a:rPr lang="cs-CZ" dirty="0">
                <a:solidFill>
                  <a:srgbClr val="FA6201"/>
                </a:solidFill>
              </a:rPr>
              <a:t> </a:t>
            </a:r>
            <a:r>
              <a:rPr lang="cs-CZ" dirty="0"/>
              <a:t>naprogramuji</a:t>
            </a:r>
            <a:r>
              <a:rPr lang="cs-CZ" dirty="0">
                <a:latin typeface="+mj-lt"/>
                <a:cs typeface="Arial"/>
              </a:rPr>
              <a:t>, aby se </a:t>
            </a:r>
            <a:r>
              <a:rPr lang="cs-CZ" b="1" dirty="0">
                <a:latin typeface="+mj-lt"/>
                <a:cs typeface="Arial"/>
              </a:rPr>
              <a:t>Giga</a:t>
            </a:r>
            <a:r>
              <a:rPr lang="cs-CZ" dirty="0">
                <a:latin typeface="+mj-lt"/>
                <a:cs typeface="Arial"/>
              </a:rPr>
              <a:t> otočila, jestli se dotkne určité barvy,</a:t>
            </a:r>
          </a:p>
          <a:p>
            <a:pPr marL="684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dovedu naprogramovat aby se </a:t>
            </a:r>
            <a:r>
              <a:rPr lang="cs-CZ" b="1" dirty="0">
                <a:latin typeface="+mj-lt"/>
                <a:cs typeface="Arial"/>
              </a:rPr>
              <a:t>Piko</a:t>
            </a:r>
            <a:r>
              <a:rPr lang="cs-CZ" dirty="0">
                <a:latin typeface="+mj-lt"/>
                <a:cs typeface="Arial"/>
              </a:rPr>
              <a:t> obrátil, jestli je jeho pozice</a:t>
            </a:r>
            <a:r>
              <a:rPr lang="cs-CZ" b="1" dirty="0">
                <a:solidFill>
                  <a:srgbClr val="4A6CD4"/>
                </a:solidFill>
                <a:latin typeface="+mj-lt"/>
                <a:cs typeface="Arial"/>
              </a:rPr>
              <a:t> </a:t>
            </a:r>
            <a:r>
              <a:rPr lang="cs-CZ" b="1" dirty="0">
                <a:solidFill>
                  <a:srgbClr val="2D5FEF"/>
                </a:solidFill>
                <a:latin typeface="+mj-lt"/>
                <a:cs typeface="Arial"/>
              </a:rPr>
              <a:t>y</a:t>
            </a:r>
            <a:r>
              <a:rPr lang="cs-CZ" b="1" dirty="0">
                <a:solidFill>
                  <a:srgbClr val="0070C0"/>
                </a:solidFill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najednou větší, jak určitá hodnota,</a:t>
            </a:r>
          </a:p>
          <a:p>
            <a:pPr marL="684000">
              <a:lnSpc>
                <a:spcPts val="22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umím si promyslet, jestli je </a:t>
            </a:r>
            <a:r>
              <a:rPr lang="cs-CZ" i="1" dirty="0">
                <a:latin typeface="+mj-lt"/>
                <a:cs typeface="Arial"/>
              </a:rPr>
              <a:t>podmínka</a:t>
            </a:r>
            <a:r>
              <a:rPr lang="cs-CZ" dirty="0">
                <a:latin typeface="+mj-lt"/>
                <a:cs typeface="Arial"/>
              </a:rPr>
              <a:t> </a:t>
            </a:r>
            <a:r>
              <a:rPr lang="cs-CZ" b="1" dirty="0">
                <a:latin typeface="+mj-lt"/>
                <a:cs typeface="Arial"/>
              </a:rPr>
              <a:t>pravda</a:t>
            </a:r>
            <a:r>
              <a:rPr lang="cs-CZ" dirty="0">
                <a:latin typeface="+mj-lt"/>
                <a:cs typeface="Arial"/>
              </a:rPr>
              <a:t> nebo </a:t>
            </a:r>
            <a:r>
              <a:rPr lang="cs-CZ" b="1" dirty="0">
                <a:latin typeface="+mj-lt"/>
                <a:cs typeface="Arial"/>
              </a:rPr>
              <a:t>nepravda</a:t>
            </a:r>
            <a:r>
              <a:rPr lang="cs-CZ" dirty="0">
                <a:latin typeface="+mj-lt"/>
                <a:cs typeface="Arial"/>
              </a:rPr>
              <a:t> – vzhledem k pozici postav na scéně.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523AA8E2-F87E-4E78-8863-3623D7C5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22</a:t>
            </a:fld>
            <a:endParaRPr lang="sk-SK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09E13D-6D1B-4E72-933C-DF78B5C6E07C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2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99B54E8-6D4D-4CC4-A666-7B77518DD778}"/>
              </a:ext>
            </a:extLst>
          </p:cNvPr>
          <p:cNvSpPr>
            <a:spLocks noChangeAspect="1"/>
          </p:cNvSpPr>
          <p:nvPr/>
        </p:nvSpPr>
        <p:spPr>
          <a:xfrm>
            <a:off x="838515" y="199731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88EBE1-4FA5-41DA-8F29-50EF286F7B0E}"/>
              </a:ext>
            </a:extLst>
          </p:cNvPr>
          <p:cNvSpPr>
            <a:spLocks noChangeAspect="1"/>
          </p:cNvSpPr>
          <p:nvPr/>
        </p:nvSpPr>
        <p:spPr>
          <a:xfrm>
            <a:off x="838515" y="242268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5BAC0D-A598-4C7D-979F-2E5A36B9889A}"/>
              </a:ext>
            </a:extLst>
          </p:cNvPr>
          <p:cNvSpPr>
            <a:spLocks noChangeAspect="1"/>
          </p:cNvSpPr>
          <p:nvPr/>
        </p:nvSpPr>
        <p:spPr>
          <a:xfrm>
            <a:off x="838515" y="284804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E22380-E647-49DA-89F6-5F4326071900}"/>
              </a:ext>
            </a:extLst>
          </p:cNvPr>
          <p:cNvSpPr>
            <a:spLocks noChangeAspect="1"/>
          </p:cNvSpPr>
          <p:nvPr/>
        </p:nvSpPr>
        <p:spPr>
          <a:xfrm>
            <a:off x="838515" y="35669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0EC9AD-4845-417E-8899-69635938D6EB}"/>
              </a:ext>
            </a:extLst>
          </p:cNvPr>
          <p:cNvSpPr>
            <a:spLocks noChangeAspect="1"/>
          </p:cNvSpPr>
          <p:nvPr/>
        </p:nvSpPr>
        <p:spPr>
          <a:xfrm>
            <a:off x="838515" y="399888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FF002D0-364A-40EA-A463-567440E5FFB9}"/>
              </a:ext>
            </a:extLst>
          </p:cNvPr>
          <p:cNvSpPr>
            <a:spLocks noChangeAspect="1"/>
          </p:cNvSpPr>
          <p:nvPr/>
        </p:nvSpPr>
        <p:spPr>
          <a:xfrm>
            <a:off x="838515" y="469930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250FB8-F403-4CEE-B5EF-7C1BE54407DF}"/>
              </a:ext>
            </a:extLst>
          </p:cNvPr>
          <p:cNvSpPr>
            <a:spLocks noChangeAspect="1"/>
          </p:cNvSpPr>
          <p:nvPr/>
        </p:nvSpPr>
        <p:spPr>
          <a:xfrm>
            <a:off x="838515" y="54069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648000">
              <a:lnSpc>
                <a:spcPts val="2000"/>
              </a:lnSpc>
              <a:spcAft>
                <a:spcPts val="600"/>
              </a:spcAft>
              <a:tabLst>
                <a:tab pos="2484000" algn="l"/>
                <a:tab pos="2599200" algn="l"/>
              </a:tabLst>
            </a:pPr>
            <a:r>
              <a:rPr lang="sk-SK" sz="2200" dirty="0">
                <a:latin typeface="+mj-lt"/>
                <a:cs typeface="Arial"/>
              </a:rPr>
              <a:t>				</a:t>
            </a:r>
            <a:r>
              <a:rPr lang="cs-CZ" dirty="0">
                <a:latin typeface="+mj-lt"/>
                <a:cs typeface="Arial"/>
              </a:rPr>
              <a:t>natočí postavu směrem k jiné postavě, kterou zvolíme</a:t>
            </a:r>
            <a:br>
              <a:rPr lang="cs-CZ" dirty="0">
                <a:latin typeface="+mj-lt"/>
                <a:cs typeface="Arial"/>
              </a:rPr>
            </a:br>
            <a:r>
              <a:rPr lang="cs-CZ" dirty="0">
                <a:latin typeface="+mj-lt"/>
                <a:cs typeface="Arial"/>
              </a:rPr>
              <a:t>				v seznamu možností</a:t>
            </a:r>
          </a:p>
          <a:p>
            <a:pPr marL="684000">
              <a:lnSpc>
                <a:spcPts val="2000"/>
              </a:lnSpc>
              <a:spcAft>
                <a:spcPts val="600"/>
              </a:spcAft>
              <a:tabLst>
                <a:tab pos="2484000" algn="l"/>
                <a:tab pos="2599200" algn="l"/>
              </a:tabLst>
            </a:pPr>
            <a:r>
              <a:rPr lang="cs-CZ" sz="2200" b="1" dirty="0">
                <a:solidFill>
                  <a:srgbClr val="C00000"/>
                </a:solidFill>
                <a:latin typeface="+mj-lt"/>
                <a:cs typeface="Arial"/>
              </a:rPr>
              <a:t>podmínka</a:t>
            </a:r>
            <a:r>
              <a:rPr lang="cs-CZ" sz="2200" dirty="0">
                <a:latin typeface="+mj-lt"/>
                <a:cs typeface="Arial"/>
              </a:rPr>
              <a:t>				</a:t>
            </a:r>
            <a:r>
              <a:rPr lang="cs-CZ" dirty="0">
                <a:latin typeface="+mj-lt"/>
                <a:cs typeface="Arial"/>
              </a:rPr>
              <a:t>je blok, který zjišťuje, zda je něco </a:t>
            </a:r>
            <a:r>
              <a:rPr lang="cs-CZ" b="1" dirty="0">
                <a:latin typeface="+mj-lt"/>
                <a:cs typeface="Arial"/>
              </a:rPr>
              <a:t>pravda</a:t>
            </a:r>
            <a:r>
              <a:rPr lang="cs-CZ" dirty="0">
                <a:latin typeface="+mj-lt"/>
                <a:cs typeface="Arial"/>
              </a:rPr>
              <a:t> nebo 					</a:t>
            </a:r>
            <a:r>
              <a:rPr lang="cs-CZ" b="1" dirty="0">
                <a:latin typeface="+mj-lt"/>
                <a:cs typeface="Arial"/>
              </a:rPr>
              <a:t>nepravda</a:t>
            </a:r>
          </a:p>
          <a:p>
            <a:pPr marL="648000">
              <a:lnSpc>
                <a:spcPts val="2000"/>
              </a:lnSpc>
              <a:spcAft>
                <a:spcPts val="600"/>
              </a:spcAft>
              <a:tabLst>
                <a:tab pos="2484000" algn="l"/>
                <a:tab pos="2599200" algn="l"/>
              </a:tabLst>
            </a:pPr>
            <a:r>
              <a:rPr lang="cs-CZ" sz="2200" dirty="0">
                <a:latin typeface="+mj-lt"/>
                <a:cs typeface="Arial"/>
              </a:rPr>
              <a:t>				</a:t>
            </a:r>
            <a:r>
              <a:rPr lang="cs-CZ" dirty="0">
                <a:latin typeface="+mj-lt"/>
                <a:cs typeface="Arial"/>
              </a:rPr>
              <a:t>pro postavu ověřuje podmínku: </a:t>
            </a:r>
            <a:r>
              <a:rPr lang="cs-CZ" i="1" dirty="0">
                <a:latin typeface="+mj-lt"/>
                <a:cs typeface="Arial"/>
              </a:rPr>
              <a:t>dotýkáš se právě teď 				označené postavy?</a:t>
            </a:r>
          </a:p>
          <a:p>
            <a:pPr marL="648000">
              <a:lnSpc>
                <a:spcPts val="2000"/>
              </a:lnSpc>
              <a:spcBef>
                <a:spcPts val="600"/>
              </a:spcBef>
              <a:spcAft>
                <a:spcPts val="1200"/>
              </a:spcAft>
              <a:tabLst>
                <a:tab pos="2484000" algn="l"/>
                <a:tab pos="2599200" algn="l"/>
              </a:tabLst>
            </a:pPr>
            <a:r>
              <a:rPr lang="cs-CZ" sz="2200" dirty="0">
                <a:latin typeface="+mj-lt"/>
                <a:cs typeface="Arial"/>
              </a:rPr>
              <a:t>	         	</a:t>
            </a:r>
            <a:r>
              <a:rPr lang="cs-CZ" dirty="0">
                <a:latin typeface="+mj-lt"/>
                <a:cs typeface="Arial"/>
              </a:rPr>
              <a:t>opakuje vložené bloky tak dlouho, pokud podmínka</a:t>
            </a:r>
            <a:br>
              <a:rPr lang="cs-CZ" dirty="0">
                <a:latin typeface="+mj-lt"/>
                <a:cs typeface="Arial"/>
              </a:rPr>
            </a:br>
            <a:r>
              <a:rPr lang="cs-CZ" dirty="0">
                <a:latin typeface="+mj-lt"/>
                <a:cs typeface="Arial"/>
              </a:rPr>
              <a:t>			      	bude splněná</a:t>
            </a:r>
          </a:p>
          <a:p>
            <a:pPr marL="540000">
              <a:lnSpc>
                <a:spcPts val="2200"/>
              </a:lnSpc>
              <a:spcBef>
                <a:spcPts val="600"/>
              </a:spcBef>
              <a:spcAft>
                <a:spcPts val="900"/>
              </a:spcAft>
              <a:tabLst>
                <a:tab pos="2484000" algn="l"/>
                <a:tab pos="2599200" algn="l"/>
              </a:tabLst>
            </a:pPr>
            <a:r>
              <a:rPr lang="cs-CZ" dirty="0">
                <a:latin typeface="+mj-lt"/>
                <a:cs typeface="Arial"/>
              </a:rPr>
              <a:t>				</a:t>
            </a:r>
            <a:r>
              <a:rPr lang="cs-CZ" dirty="0">
                <a:cs typeface="Arial"/>
              </a:rPr>
              <a:t>pro postavu ověřuje podmínku</a:t>
            </a:r>
            <a:r>
              <a:rPr lang="cs-CZ" dirty="0">
                <a:latin typeface="+mj-lt"/>
                <a:cs typeface="Arial"/>
              </a:rPr>
              <a:t>: </a:t>
            </a:r>
            <a:r>
              <a:rPr lang="cs-CZ" i="1" dirty="0">
                <a:latin typeface="+mj-lt"/>
                <a:cs typeface="Arial"/>
              </a:rPr>
              <a:t>dotýkáš se právě teď 				barvy ve čtverečku?</a:t>
            </a:r>
          </a:p>
          <a:p>
            <a:pPr marL="648000">
              <a:lnSpc>
                <a:spcPts val="2200"/>
              </a:lnSpc>
              <a:spcAft>
                <a:spcPts val="4200"/>
              </a:spcAft>
              <a:tabLst>
                <a:tab pos="2484000" algn="l"/>
                <a:tab pos="2599200" algn="l"/>
              </a:tabLst>
            </a:pPr>
            <a:r>
              <a:rPr lang="cs-CZ" dirty="0">
                <a:latin typeface="+mj-lt"/>
                <a:cs typeface="Arial"/>
              </a:rPr>
              <a:t>				jestli je podmínka splněna, provede bloky uvnitř </a:t>
            </a:r>
            <a:r>
              <a:rPr lang="cs-CZ" b="1" dirty="0" err="1">
                <a:solidFill>
                  <a:srgbClr val="FA6201"/>
                </a:solidFill>
                <a:latin typeface="+mj-lt"/>
                <a:cs typeface="Arial"/>
              </a:rPr>
              <a:t>ak</a:t>
            </a:r>
            <a:endParaRPr lang="cs-CZ" dirty="0">
              <a:solidFill>
                <a:srgbClr val="FA6201"/>
              </a:solidFill>
              <a:latin typeface="+mj-lt"/>
              <a:cs typeface="Arial"/>
            </a:endParaRPr>
          </a:p>
          <a:p>
            <a:pPr marL="648000">
              <a:lnSpc>
                <a:spcPts val="2200"/>
              </a:lnSpc>
              <a:spcBef>
                <a:spcPts val="900"/>
              </a:spcBef>
              <a:spcAft>
                <a:spcPts val="600"/>
              </a:spcAft>
              <a:tabLst>
                <a:tab pos="2484000" algn="l"/>
                <a:tab pos="2599200" algn="l"/>
              </a:tabLst>
            </a:pPr>
            <a:r>
              <a:rPr lang="cs-CZ" dirty="0">
                <a:latin typeface="+mj-lt"/>
                <a:cs typeface="Arial"/>
              </a:rPr>
              <a:t>				informuje nás o momentální</a:t>
            </a:r>
            <a:r>
              <a:rPr lang="cs-CZ" dirty="0">
                <a:cs typeface="Arial"/>
              </a:rPr>
              <a:t> y-</a:t>
            </a:r>
            <a:r>
              <a:rPr lang="cs-CZ" dirty="0" err="1">
                <a:cs typeface="Arial"/>
              </a:rPr>
              <a:t>ové</a:t>
            </a:r>
            <a:r>
              <a:rPr lang="cs-CZ" dirty="0">
                <a:cs typeface="Arial"/>
              </a:rPr>
              <a:t> souřadnici </a:t>
            </a:r>
            <a:r>
              <a:rPr lang="cs-CZ" dirty="0">
                <a:latin typeface="+mj-lt"/>
                <a:cs typeface="Arial"/>
              </a:rPr>
              <a:t>postavy</a:t>
            </a:r>
          </a:p>
          <a:p>
            <a:pPr marL="648000">
              <a:lnSpc>
                <a:spcPts val="1900"/>
              </a:lnSpc>
              <a:tabLst>
                <a:tab pos="2484000" algn="l"/>
                <a:tab pos="2599200" algn="l"/>
              </a:tabLst>
            </a:pPr>
            <a:r>
              <a:rPr lang="cs-CZ" dirty="0">
                <a:latin typeface="+mj-lt"/>
                <a:cs typeface="Arial"/>
              </a:rPr>
              <a:t>				podmínka, která ověřuje, jestli je první hodnota větší 				jak druhá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46301" y="1312388"/>
            <a:ext cx="2288477" cy="5154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23152" y="2431192"/>
            <a:ext cx="1999488" cy="3670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46303" y="2922192"/>
            <a:ext cx="2319719" cy="10309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23153" y="4015412"/>
            <a:ext cx="2108835" cy="3749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156788" y="4492411"/>
            <a:ext cx="1468374" cy="1023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172930" y="6002272"/>
            <a:ext cx="1327785" cy="374904"/>
          </a:xfrm>
          <a:prstGeom prst="rect">
            <a:avLst/>
          </a:prstGeom>
        </p:spPr>
      </p:pic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390DCB7B-3A55-494A-95C0-B7A6EDDF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23</a:t>
            </a:fld>
            <a:endParaRPr lang="sk-SK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48BC74-E46B-40FF-B400-E3129B881832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EB4F90-8EFA-4DAC-B354-5A2D1C9D8A40}"/>
              </a:ext>
            </a:extLst>
          </p:cNvPr>
          <p:cNvSpPr>
            <a:spLocks noChangeAspect="1"/>
          </p:cNvSpPr>
          <p:nvPr/>
        </p:nvSpPr>
        <p:spPr>
          <a:xfrm>
            <a:off x="794973" y="139871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796D15C-9FB3-4D65-BB0A-1EC7C6F78E03}"/>
              </a:ext>
            </a:extLst>
          </p:cNvPr>
          <p:cNvSpPr>
            <a:spLocks noChangeAspect="1"/>
          </p:cNvSpPr>
          <p:nvPr/>
        </p:nvSpPr>
        <p:spPr>
          <a:xfrm>
            <a:off x="794973" y="196907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9DB8BE-0B69-4234-8ECB-8D2F8C63E194}"/>
              </a:ext>
            </a:extLst>
          </p:cNvPr>
          <p:cNvSpPr>
            <a:spLocks noChangeAspect="1"/>
          </p:cNvSpPr>
          <p:nvPr/>
        </p:nvSpPr>
        <p:spPr>
          <a:xfrm>
            <a:off x="794973" y="249874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DFB4A9-8BFA-4E21-B082-B7AD084FDF1A}"/>
              </a:ext>
            </a:extLst>
          </p:cNvPr>
          <p:cNvSpPr>
            <a:spLocks noChangeAspect="1"/>
          </p:cNvSpPr>
          <p:nvPr/>
        </p:nvSpPr>
        <p:spPr>
          <a:xfrm>
            <a:off x="794973" y="324411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FC4611-72A1-4906-BEC5-92F27F3BF896}"/>
              </a:ext>
            </a:extLst>
          </p:cNvPr>
          <p:cNvSpPr>
            <a:spLocks noChangeAspect="1"/>
          </p:cNvSpPr>
          <p:nvPr/>
        </p:nvSpPr>
        <p:spPr>
          <a:xfrm>
            <a:off x="794973" y="409562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2CC5ED0-575D-4F69-AEC5-626B6EEA4CBA}"/>
              </a:ext>
            </a:extLst>
          </p:cNvPr>
          <p:cNvSpPr>
            <a:spLocks noChangeAspect="1"/>
          </p:cNvSpPr>
          <p:nvPr/>
        </p:nvSpPr>
        <p:spPr>
          <a:xfrm>
            <a:off x="794973" y="470716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B150818-F1C7-4A74-8E9E-72A89EF8B5DE}"/>
              </a:ext>
            </a:extLst>
          </p:cNvPr>
          <p:cNvSpPr>
            <a:spLocks noChangeAspect="1"/>
          </p:cNvSpPr>
          <p:nvPr/>
        </p:nvSpPr>
        <p:spPr>
          <a:xfrm>
            <a:off x="794973" y="564885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B6C8A34-0BDF-4AA7-AD7A-1A0F127CD33F}"/>
              </a:ext>
            </a:extLst>
          </p:cNvPr>
          <p:cNvSpPr>
            <a:spLocks noChangeAspect="1"/>
          </p:cNvSpPr>
          <p:nvPr/>
        </p:nvSpPr>
        <p:spPr>
          <a:xfrm>
            <a:off x="794973" y="607543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85906A67-C611-4F40-A5B6-B4F53E3832C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156788" y="5577086"/>
            <a:ext cx="453009" cy="38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7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16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Rozběhni scénář </a:t>
            </a:r>
            <a:r>
              <a:rPr lang="cs-CZ" sz="2000" b="1" dirty="0">
                <a:cs typeface="Arial"/>
              </a:rPr>
              <a:t>Gigy </a:t>
            </a:r>
            <a:r>
              <a:rPr lang="cs-CZ" sz="2000" dirty="0">
                <a:latin typeface="+mj-lt"/>
                <a:cs typeface="Arial"/>
              </a:rPr>
              <a:t>pro chůzi a nech jej běžet.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Potom přitáhni do plochy blok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natoč se k _</a:t>
            </a:r>
            <a:r>
              <a:rPr lang="cs-CZ" sz="2000" dirty="0">
                <a:latin typeface="+mj-lt"/>
                <a:cs typeface="Arial"/>
              </a:rPr>
              <a:t>, nespojuj ho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s jinými bloky, jenom ho prozkoumej. Jako vstup zvol </a:t>
            </a:r>
            <a:r>
              <a:rPr lang="cs-CZ" sz="2000" i="1" dirty="0" err="1">
                <a:solidFill>
                  <a:srgbClr val="2D5FEF"/>
                </a:solidFill>
                <a:latin typeface="+mj-lt"/>
                <a:cs typeface="Arial"/>
              </a:rPr>
              <a:t>Tera</a:t>
            </a:r>
            <a:br>
              <a:rPr lang="cs-CZ" sz="2000" i="1" dirty="0">
                <a:solidFill>
                  <a:srgbClr val="0070C0"/>
                </a:solidFill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blok proveď</a:t>
            </a:r>
            <a:r>
              <a:rPr lang="cs-CZ" sz="2000" dirty="0">
                <a:latin typeface="+mj-lt"/>
                <a:cs typeface="Arial"/>
              </a:rPr>
              <a:t>.</a:t>
            </a:r>
            <a:endParaRPr lang="cs-CZ" sz="2000" dirty="0">
              <a:solidFill>
                <a:schemeClr val="tx1"/>
              </a:solidFill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64000" y="4849410"/>
            <a:ext cx="7416000" cy="1384752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sp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dělá blok </a:t>
            </a:r>
            <a:r>
              <a:rPr lang="cs-CZ" dirty="0">
                <a:solidFill>
                  <a:schemeClr val="bg1"/>
                </a:solidFill>
              </a:rPr>
              <a:t>směrem k </a:t>
            </a:r>
            <a:r>
              <a:rPr lang="cs-CZ" i="1" dirty="0" err="1">
                <a:solidFill>
                  <a:schemeClr val="bg1"/>
                </a:solidFill>
              </a:rPr>
              <a:t>Tera</a:t>
            </a:r>
            <a:r>
              <a:rPr lang="cs-CZ" b="1" dirty="0">
                <a:solidFill>
                  <a:schemeClr val="bg1"/>
                </a:solidFill>
              </a:rPr>
              <a:t>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by se stalo, kdybys vstup změnil na </a:t>
            </a:r>
            <a:r>
              <a:rPr lang="cs-CZ" i="1" dirty="0">
                <a:solidFill>
                  <a:schemeClr val="bg1"/>
                </a:solidFill>
              </a:rPr>
              <a:t>Piko</a:t>
            </a:r>
            <a:r>
              <a:rPr lang="cs-CZ" b="1" dirty="0">
                <a:solidFill>
                  <a:schemeClr val="bg1"/>
                </a:solidFill>
              </a:rPr>
              <a:t> a blok provedl, ve chvíli kdy Giga stále kráčí? Pokud by byl vstupem </a:t>
            </a:r>
            <a:r>
              <a:rPr lang="cs-CZ" i="1" dirty="0" err="1">
                <a:solidFill>
                  <a:schemeClr val="bg1"/>
                </a:solidFill>
              </a:rPr>
              <a:t>Nano</a:t>
            </a:r>
            <a:r>
              <a:rPr lang="cs-CZ" b="1" dirty="0">
                <a:solidFill>
                  <a:schemeClr val="bg1"/>
                </a:solidFill>
              </a:rPr>
              <a:t>? Vysvětli.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64308" y="2951270"/>
            <a:ext cx="2593086" cy="1652302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EBF32022-6E14-46D9-A15E-A3EFBBBBB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A840EE-B528-46C2-A89B-02E1B0CF6874}"/>
              </a:ext>
            </a:extLst>
          </p:cNvPr>
          <p:cNvSpPr txBox="1"/>
          <p:nvPr/>
        </p:nvSpPr>
        <p:spPr>
          <a:xfrm rot="21088864">
            <a:off x="5971167" y="3447261"/>
            <a:ext cx="2074344" cy="338554"/>
          </a:xfrm>
          <a:prstGeom prst="rect">
            <a:avLst/>
          </a:prstGeom>
          <a:solidFill>
            <a:srgbClr val="C00000">
              <a:alpha val="80000"/>
            </a:srgb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rIns="720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zvol</a:t>
            </a:r>
            <a:r>
              <a:rPr kumimoji="0" lang="sk-SK" sz="1600" b="1" i="0" u="none" strike="noStrike" kern="1200" cap="none" spc="0" normalizeH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k-SK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 … a </a:t>
            </a:r>
            <a:r>
              <a:rPr lang="sk-SK" sz="1600" b="1" dirty="0" err="1">
                <a:solidFill>
                  <a:prstClr val="white"/>
                </a:solidFill>
                <a:latin typeface="Calibri"/>
              </a:rPr>
              <a:t>proveď</a:t>
            </a:r>
            <a:endParaRPr kumimoji="0" lang="sk-SK" sz="16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09CFA7-2C8D-464D-B521-FF0286F64A09}"/>
              </a:ext>
            </a:extLst>
          </p:cNvPr>
          <p:cNvSpPr>
            <a:spLocks noChangeAspect="1"/>
          </p:cNvSpPr>
          <p:nvPr/>
        </p:nvSpPr>
        <p:spPr>
          <a:xfrm>
            <a:off x="874800" y="159385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C1F1BD-F2C2-4A75-B421-83201EAF3A20}"/>
              </a:ext>
            </a:extLst>
          </p:cNvPr>
          <p:cNvSpPr txBox="1"/>
          <p:nvPr/>
        </p:nvSpPr>
        <p:spPr>
          <a:xfrm>
            <a:off x="7834315" y="4740942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D6078D1-1FC5-4428-829E-C4EB33DBA3C1}"/>
              </a:ext>
            </a:extLst>
          </p:cNvPr>
          <p:cNvSpPr/>
          <p:nvPr/>
        </p:nvSpPr>
        <p:spPr>
          <a:xfrm>
            <a:off x="1086116" y="512976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DB8A8EF-F2DB-495E-B3F0-BEDEA4FD3DBF}"/>
              </a:ext>
            </a:extLst>
          </p:cNvPr>
          <p:cNvSpPr/>
          <p:nvPr/>
        </p:nvSpPr>
        <p:spPr>
          <a:xfrm>
            <a:off x="1086116" y="555938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6E949C-9C8F-4A1D-8746-FC532F2FAB09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b="1" dirty="0">
              <a:cs typeface="Arial"/>
            </a:endParaRPr>
          </a:p>
          <a:p>
            <a:pPr marL="720000"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Když klikneme na </a:t>
            </a:r>
            <a:r>
              <a:rPr lang="cs-CZ" sz="2000" b="1" dirty="0">
                <a:latin typeface="+mj-lt"/>
                <a:cs typeface="Arial"/>
              </a:rPr>
              <a:t>Gigu</a:t>
            </a:r>
            <a:r>
              <a:rPr lang="cs-CZ" sz="2000" dirty="0">
                <a:latin typeface="+mj-lt"/>
                <a:cs typeface="Arial"/>
              </a:rPr>
              <a:t>, chceme, aby se otočila směrem k </a:t>
            </a:r>
            <a:r>
              <a:rPr lang="cs-CZ" sz="2000" b="1" dirty="0" err="1">
                <a:latin typeface="+mj-lt"/>
                <a:cs typeface="Arial"/>
              </a:rPr>
              <a:t>Teře</a:t>
            </a:r>
            <a:br>
              <a:rPr lang="cs-CZ" sz="2000" b="1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vykročila k ní.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Přidej </a:t>
            </a:r>
            <a:r>
              <a:rPr lang="cs-CZ" sz="2000" b="1" dirty="0">
                <a:latin typeface="+mj-lt"/>
                <a:cs typeface="Arial"/>
              </a:rPr>
              <a:t>Gize</a:t>
            </a:r>
            <a:r>
              <a:rPr lang="cs-CZ" sz="2000" dirty="0">
                <a:latin typeface="+mj-lt"/>
                <a:cs typeface="Arial"/>
              </a:rPr>
              <a:t> blok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natoč se k </a:t>
            </a:r>
            <a:r>
              <a:rPr lang="cs-CZ" sz="2000" i="1" dirty="0" err="1">
                <a:solidFill>
                  <a:srgbClr val="2D5FEF"/>
                </a:solidFill>
                <a:cs typeface="Arial"/>
              </a:rPr>
              <a:t>Tera</a:t>
            </a:r>
            <a:r>
              <a:rPr lang="cs-CZ" sz="2000" dirty="0">
                <a:solidFill>
                  <a:srgbClr val="2D5FEF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na začátek jejího scénáře pro chůzi</a:t>
            </a:r>
            <a:b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</a:b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- a scénář </a:t>
            </a:r>
            <a:r>
              <a:rPr lang="cs-CZ" sz="2000" dirty="0">
                <a:latin typeface="+mj-lt"/>
                <a:cs typeface="Arial"/>
              </a:rPr>
              <a:t>proveď.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9772" y="5157356"/>
            <a:ext cx="4680000" cy="900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252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Co se stane, když Giga dojde k </a:t>
            </a:r>
            <a:r>
              <a:rPr lang="cs-CZ" b="1" dirty="0" err="1">
                <a:solidFill>
                  <a:schemeClr val="bg1"/>
                </a:solidFill>
              </a:rPr>
              <a:t>Teře</a:t>
            </a:r>
            <a:r>
              <a:rPr lang="cs-CZ" b="1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702" y="3748182"/>
            <a:ext cx="2162527" cy="2126334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0EE1EEEE-D6A2-459C-8AF5-7576BCECE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C1A8D9-B3F9-46B2-8BE3-4327EFA05A28}"/>
              </a:ext>
            </a:extLst>
          </p:cNvPr>
          <p:cNvSpPr>
            <a:spLocks noChangeAspect="1"/>
          </p:cNvSpPr>
          <p:nvPr/>
        </p:nvSpPr>
        <p:spPr>
          <a:xfrm>
            <a:off x="874800" y="177388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FFADC5-67AF-49DD-A211-E7D9A30320D0}"/>
              </a:ext>
            </a:extLst>
          </p:cNvPr>
          <p:cNvSpPr txBox="1"/>
          <p:nvPr/>
        </p:nvSpPr>
        <p:spPr>
          <a:xfrm>
            <a:off x="5316098" y="5052997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9A61C8D-8BF9-41C7-A36F-AA10BEB67B6A}"/>
              </a:ext>
            </a:extLst>
          </p:cNvPr>
          <p:cNvSpPr/>
          <p:nvPr/>
        </p:nvSpPr>
        <p:spPr>
          <a:xfrm>
            <a:off x="1303827" y="542731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27B14C-1C7E-4AD8-9DC3-7B750242AD67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0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b="1" dirty="0"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Chceme, aby </a:t>
            </a:r>
            <a:r>
              <a:rPr lang="cs-CZ" sz="2000" b="1" dirty="0">
                <a:cs typeface="Arial"/>
              </a:rPr>
              <a:t>Giga</a:t>
            </a:r>
            <a:r>
              <a:rPr lang="cs-CZ" sz="2000" dirty="0">
                <a:cs typeface="Arial"/>
              </a:rPr>
              <a:t> kráčela k </a:t>
            </a:r>
            <a:r>
              <a:rPr lang="cs-CZ" sz="2000" b="1" dirty="0" err="1">
                <a:cs typeface="Arial"/>
              </a:rPr>
              <a:t>Teře</a:t>
            </a:r>
            <a:r>
              <a:rPr lang="cs-CZ" sz="2000" dirty="0">
                <a:cs typeface="Arial"/>
              </a:rPr>
              <a:t> a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zastavila u ní</a:t>
            </a:r>
            <a:r>
              <a:rPr lang="cs-CZ" sz="2000" dirty="0">
                <a:cs typeface="Arial"/>
              </a:rPr>
              <a:t>. Jak ale může </a:t>
            </a:r>
            <a:r>
              <a:rPr lang="cs-CZ" sz="2000" b="1" dirty="0">
                <a:cs typeface="Arial"/>
              </a:rPr>
              <a:t>Giga</a:t>
            </a:r>
            <a:r>
              <a:rPr lang="cs-CZ" sz="2000" dirty="0">
                <a:cs typeface="Arial"/>
              </a:rPr>
              <a:t> zjistit, že už má zastavit?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Přitáhni na plochu blok </a:t>
            </a:r>
            <a:r>
              <a:rPr lang="cs-CZ" sz="2000" b="1" dirty="0">
                <a:solidFill>
                  <a:srgbClr val="166BA7"/>
                </a:solidFill>
                <a:latin typeface="+mj-lt"/>
                <a:cs typeface="Arial"/>
              </a:rPr>
              <a:t>dotýkáš se _ ?</a:t>
            </a:r>
            <a:r>
              <a:rPr lang="cs-CZ" sz="2000" dirty="0">
                <a:latin typeface="+mj-lt"/>
                <a:cs typeface="Arial"/>
              </a:rPr>
              <a:t> ze skupiny </a:t>
            </a:r>
            <a:r>
              <a:rPr lang="cs-CZ" sz="2000" b="1" dirty="0">
                <a:solidFill>
                  <a:srgbClr val="166BA7"/>
                </a:solidFill>
                <a:latin typeface="+mj-lt"/>
                <a:cs typeface="Arial"/>
              </a:rPr>
              <a:t>Zjišťování</a:t>
            </a:r>
            <a:r>
              <a:rPr lang="cs-CZ" sz="2000" dirty="0">
                <a:latin typeface="+mj-lt"/>
                <a:cs typeface="Arial"/>
              </a:rPr>
              <a:t>. 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Nech blok samostatně na ploše a dokud </a:t>
            </a:r>
            <a:r>
              <a:rPr lang="cs-CZ" sz="2000" b="1" dirty="0">
                <a:latin typeface="+mj-lt"/>
                <a:cs typeface="Arial"/>
              </a:rPr>
              <a:t>Giga</a:t>
            </a:r>
            <a:r>
              <a:rPr lang="cs-CZ" sz="2000" dirty="0">
                <a:latin typeface="+mj-lt"/>
                <a:cs typeface="Arial"/>
              </a:rPr>
              <a:t> jde, zkoumej: Klikni na blok, pokud je </a:t>
            </a:r>
            <a:r>
              <a:rPr lang="cs-CZ" sz="2000" b="1" dirty="0">
                <a:latin typeface="+mj-lt"/>
                <a:cs typeface="Arial"/>
              </a:rPr>
              <a:t>Giga</a:t>
            </a:r>
            <a:r>
              <a:rPr lang="cs-CZ" sz="2000" dirty="0">
                <a:latin typeface="+mj-lt"/>
                <a:cs typeface="Arial"/>
              </a:rPr>
              <a:t> od </a:t>
            </a:r>
            <a:r>
              <a:rPr lang="cs-CZ" sz="2000" b="1" dirty="0" err="1">
                <a:latin typeface="+mj-lt"/>
                <a:cs typeface="Arial"/>
              </a:rPr>
              <a:t>Tery</a:t>
            </a:r>
            <a:r>
              <a:rPr lang="cs-CZ" sz="2000" dirty="0">
                <a:latin typeface="+mj-lt"/>
                <a:cs typeface="Arial"/>
              </a:rPr>
              <a:t> daleko, potom i když je už u ní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en-US" sz="2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/>
            <a:endParaRPr lang="sk-SK" sz="2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Tento blok je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podmínka</a:t>
            </a:r>
            <a:r>
              <a:rPr lang="cs-CZ" sz="2000" dirty="0">
                <a:latin typeface="+mj-lt"/>
                <a:cs typeface="Arial"/>
              </a:rPr>
              <a:t> – ta vždy zjišťuje, zda je něco pravda nebo nepravda, tedy </a:t>
            </a:r>
            <a:r>
              <a:rPr lang="cs-CZ" sz="2000" b="1" dirty="0" err="1">
                <a:solidFill>
                  <a:srgbClr val="C00000"/>
                </a:solidFill>
                <a:latin typeface="+mj-lt"/>
                <a:cs typeface="Arial"/>
              </a:rPr>
              <a:t>true</a:t>
            </a:r>
            <a:r>
              <a:rPr lang="cs-CZ" sz="2000" dirty="0">
                <a:latin typeface="+mj-lt"/>
                <a:cs typeface="Arial"/>
              </a:rPr>
              <a:t> nebo </a:t>
            </a:r>
            <a:r>
              <a:rPr lang="cs-CZ" sz="2000" b="1" dirty="0" err="1">
                <a:solidFill>
                  <a:srgbClr val="C00000"/>
                </a:solidFill>
                <a:latin typeface="+mj-lt"/>
                <a:cs typeface="Arial"/>
              </a:rPr>
              <a:t>false</a:t>
            </a:r>
            <a:r>
              <a:rPr lang="cs-CZ" sz="2000" dirty="0">
                <a:latin typeface="+mj-lt"/>
                <a:cs typeface="Arial"/>
              </a:rPr>
              <a:t>.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72257" y="4295645"/>
            <a:ext cx="4772025" cy="788198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F64D4E52-42E2-434C-A246-CC3B5C73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13D7D6-BEEC-49DF-91EA-3C0B2FA1BCCE}"/>
              </a:ext>
            </a:extLst>
          </p:cNvPr>
          <p:cNvSpPr>
            <a:spLocks noChangeAspect="1"/>
          </p:cNvSpPr>
          <p:nvPr/>
        </p:nvSpPr>
        <p:spPr>
          <a:xfrm>
            <a:off x="874800" y="176662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741A85-136F-4FB6-A401-40034E1B478F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b="1" dirty="0">
              <a:cs typeface="Arial"/>
            </a:endParaRPr>
          </a:p>
          <a:p>
            <a:pPr marL="720000"/>
            <a:r>
              <a:rPr lang="cs-CZ" sz="2000" dirty="0">
                <a:cs typeface="Arial"/>
              </a:rPr>
              <a:t>Některé řídící bloky využívají </a:t>
            </a:r>
            <a:r>
              <a:rPr lang="cs-CZ" sz="2000" b="1" dirty="0">
                <a:solidFill>
                  <a:schemeClr val="tx1"/>
                </a:solidFill>
                <a:cs typeface="Arial"/>
              </a:rPr>
              <a:t>podmínky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Ze skupiny </a:t>
            </a:r>
            <a:r>
              <a:rPr lang="cs-CZ" sz="2000" b="1" dirty="0">
                <a:solidFill>
                  <a:srgbClr val="FA6201"/>
                </a:solidFill>
                <a:cs typeface="Arial"/>
              </a:rPr>
              <a:t>Řízení</a:t>
            </a:r>
            <a:r>
              <a:rPr lang="cs-CZ" sz="2000" dirty="0">
                <a:cs typeface="Arial"/>
              </a:rPr>
              <a:t> přitáhni blok </a:t>
            </a:r>
            <a:r>
              <a:rPr lang="cs-CZ" sz="2000" b="1" dirty="0">
                <a:solidFill>
                  <a:srgbClr val="FA6201"/>
                </a:solidFill>
                <a:cs typeface="Arial"/>
              </a:rPr>
              <a:t>opakuj dokud nenastane _</a:t>
            </a:r>
            <a:r>
              <a:rPr lang="cs-CZ" sz="2000" b="1" dirty="0">
                <a:solidFill>
                  <a:srgbClr val="D99B26"/>
                </a:solidFill>
                <a:cs typeface="Arial"/>
              </a:rPr>
              <a:t> </a:t>
            </a:r>
            <a:r>
              <a:rPr lang="cs-CZ" sz="2000" dirty="0">
                <a:cs typeface="Arial"/>
              </a:rPr>
              <a:t>a použij ho </a:t>
            </a:r>
            <a:r>
              <a:rPr lang="cs-CZ" sz="2000" b="1" dirty="0">
                <a:solidFill>
                  <a:schemeClr val="tx1"/>
                </a:solidFill>
                <a:cs typeface="Arial"/>
              </a:rPr>
              <a:t>místo</a:t>
            </a:r>
            <a:r>
              <a:rPr lang="cs-CZ" sz="2000" dirty="0">
                <a:cs typeface="Arial"/>
              </a:rPr>
              <a:t> bloku </a:t>
            </a:r>
            <a:r>
              <a:rPr lang="cs-CZ" sz="2000" b="1" dirty="0">
                <a:solidFill>
                  <a:srgbClr val="FA6201"/>
                </a:solidFill>
                <a:cs typeface="Arial"/>
              </a:rPr>
              <a:t>opakuj stále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7570" y="3191255"/>
            <a:ext cx="7724585" cy="2803969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CAE66559-9131-466F-9612-D724D0D01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92F200-28DF-4A94-B98A-BE666B54983E}"/>
              </a:ext>
            </a:extLst>
          </p:cNvPr>
          <p:cNvSpPr>
            <a:spLocks noChangeAspect="1"/>
          </p:cNvSpPr>
          <p:nvPr/>
        </p:nvSpPr>
        <p:spPr>
          <a:xfrm>
            <a:off x="874800" y="175936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F6268D-315B-4D92-9333-2697ED87CD11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026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4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>
                <a:solidFill>
                  <a:srgbClr val="4F81BD">
                    <a:lumMod val="50000"/>
                  </a:srgbClr>
                </a:solidFill>
                <a:latin typeface="Calibri"/>
                <a:cs typeface="Arial"/>
              </a:rPr>
              <a:t>[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Rozšíření]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Změň scénář</a:t>
            </a:r>
            <a:r>
              <a:rPr kumimoji="0" lang="cs-CZ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cs-CZ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Gigy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na </a:t>
            </a:r>
            <a:r>
              <a:rPr lang="cs-CZ" sz="2000" dirty="0">
                <a:solidFill>
                  <a:prstClr val="black"/>
                </a:solidFill>
                <a:latin typeface="Calibri"/>
                <a:cs typeface="Arial"/>
              </a:rPr>
              <a:t>chůzi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tak, aby nešla</a:t>
            </a:r>
            <a:b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</a:b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k </a:t>
            </a:r>
            <a:r>
              <a:rPr kumimoji="0" lang="cs-CZ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Teře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, ale k </a:t>
            </a:r>
            <a:r>
              <a:rPr kumimoji="0" lang="cs-CZ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Nanovi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, tam zastavila a v bublině se (na 2 s</a:t>
            </a:r>
            <a:r>
              <a:rPr lang="cs-CZ" sz="2000" dirty="0" err="1">
                <a:solidFill>
                  <a:prstClr val="black"/>
                </a:solidFill>
                <a:latin typeface="Calibri"/>
                <a:cs typeface="Arial"/>
              </a:rPr>
              <a:t>ekundy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) představila.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F7C57E-C9D7-4C67-8911-DEB6F10BA1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05530" y="3242418"/>
            <a:ext cx="1517904" cy="1298448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D25146FD-616D-4D2C-A29E-1EF14613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076724-0349-49A4-87F6-74FEE3C80CA5}" type="slidenum">
              <a:rPr kumimoji="0" lang="sk-SK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k-SK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F1952B-671E-48E8-A92F-C99FE5F47B1E}"/>
              </a:ext>
            </a:extLst>
          </p:cNvPr>
          <p:cNvSpPr txBox="1"/>
          <p:nvPr/>
        </p:nvSpPr>
        <p:spPr>
          <a:xfrm>
            <a:off x="1141200" y="1761571"/>
            <a:ext cx="3297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Žáci celou reakci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Gigy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přepra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-</a:t>
            </a:r>
            <a:r>
              <a:rPr lang="cs-CZ" sz="2000" dirty="0" err="1">
                <a:solidFill>
                  <a:prstClr val="black"/>
                </a:solidFill>
                <a:latin typeface="Calibri"/>
                <a:cs typeface="Arial"/>
              </a:rPr>
              <a:t>cují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na jediný nový blok, tedy výslední scénář bude </a:t>
            </a:r>
            <a:r>
              <a:rPr lang="cs-CZ" sz="2000" dirty="0">
                <a:solidFill>
                  <a:prstClr val="black"/>
                </a:solidFill>
                <a:latin typeface="Calibri"/>
                <a:cs typeface="Arial"/>
              </a:rPr>
              <a:t>jen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E17E85-27D8-40F2-8079-DC6601EE44ED}"/>
              </a:ext>
            </a:extLst>
          </p:cNvPr>
          <p:cNvSpPr txBox="1"/>
          <p:nvPr/>
        </p:nvSpPr>
        <p:spPr>
          <a:xfrm>
            <a:off x="4829748" y="1771328"/>
            <a:ext cx="3993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[Rozšíření]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Když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Giga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přijde k </a:t>
            </a:r>
            <a:r>
              <a:rPr kumimoji="0" lang="cs-CZ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Teře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a zastaví v bublině se představí. </a:t>
            </a:r>
            <a:r>
              <a:rPr kumimoji="0" lang="cs-CZ" sz="2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Tera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lang="cs-CZ" sz="2000" dirty="0">
                <a:latin typeface="Calibri"/>
                <a:cs typeface="Arial"/>
              </a:rPr>
              <a:t>ovšem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lang="cs-CZ" sz="2000" dirty="0">
                <a:latin typeface="Calibri"/>
                <a:cs typeface="Arial"/>
              </a:rPr>
              <a:t>– prozatím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 – neodpovídá, </a:t>
            </a:r>
            <a:r>
              <a:rPr lang="cs-CZ" sz="2000" dirty="0">
                <a:latin typeface="Calibri"/>
                <a:cs typeface="Arial"/>
              </a:rPr>
              <a:t>protože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bublinu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Arial"/>
              </a:rPr>
              <a:t>nevidí a neslyší.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9F66C5-2FB2-40A9-A3A6-96D40CE9FB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364947" y="3354661"/>
            <a:ext cx="2457450" cy="11525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7C319E0-4B65-46B7-BBC6-77C2EF46CFFA}"/>
              </a:ext>
            </a:extLst>
          </p:cNvPr>
          <p:cNvSpPr>
            <a:spLocks noChangeAspect="1"/>
          </p:cNvSpPr>
          <p:nvPr/>
        </p:nvSpPr>
        <p:spPr>
          <a:xfrm>
            <a:off x="874800" y="186096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3C4D29-12F6-48FB-B906-F0FE3686C90D}"/>
              </a:ext>
            </a:extLst>
          </p:cNvPr>
          <p:cNvSpPr>
            <a:spLocks noChangeAspect="1"/>
          </p:cNvSpPr>
          <p:nvPr/>
        </p:nvSpPr>
        <p:spPr>
          <a:xfrm>
            <a:off x="4576987" y="186096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E5FCDB-00FD-40D8-8BC4-41F90EF08B99}"/>
              </a:ext>
            </a:extLst>
          </p:cNvPr>
          <p:cNvSpPr>
            <a:spLocks noChangeAspect="1"/>
          </p:cNvSpPr>
          <p:nvPr/>
        </p:nvSpPr>
        <p:spPr>
          <a:xfrm>
            <a:off x="874800" y="18464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67FCB43-8AF3-4D7E-8029-C4B015FB4667}"/>
              </a:ext>
            </a:extLst>
          </p:cNvPr>
          <p:cNvSpPr>
            <a:spLocks noChangeAspect="1"/>
          </p:cNvSpPr>
          <p:nvPr/>
        </p:nvSpPr>
        <p:spPr>
          <a:xfrm>
            <a:off x="874800" y="509100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10EE8F-924F-47D5-A987-2BADC99B3EBA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987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b="1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>
              <a:spcAft>
                <a:spcPts val="42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000" dirty="0">
                <a:cs typeface="Arial"/>
              </a:rPr>
              <a:t> Uprav </a:t>
            </a:r>
            <a:r>
              <a:rPr lang="cs-CZ" sz="2000" b="1" dirty="0">
                <a:cs typeface="Arial"/>
              </a:rPr>
              <a:t>Gize</a:t>
            </a:r>
            <a:r>
              <a:rPr lang="cs-CZ" sz="2000" dirty="0">
                <a:cs typeface="Arial"/>
              </a:rPr>
              <a:t> scénář tak,</a:t>
            </a:r>
            <a:br>
              <a:rPr lang="cs-CZ" sz="2000" dirty="0">
                <a:cs typeface="Arial"/>
              </a:rPr>
            </a:br>
            <a:r>
              <a:rPr lang="cs-CZ" sz="2000" dirty="0">
                <a:cs typeface="Arial"/>
              </a:rPr>
              <a:t>aby přišla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nejdřív</a:t>
            </a:r>
            <a:r>
              <a:rPr lang="cs-CZ" sz="2000" dirty="0">
                <a:cs typeface="Arial"/>
              </a:rPr>
              <a:t> k </a:t>
            </a:r>
            <a:r>
              <a:rPr lang="cs-CZ" sz="2000" b="1" dirty="0" err="1">
                <a:cs typeface="Arial"/>
              </a:rPr>
              <a:t>Teře</a:t>
            </a:r>
            <a:r>
              <a:rPr lang="cs-CZ" sz="2000" dirty="0">
                <a:cs typeface="Arial"/>
              </a:rPr>
              <a:t>,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potom</a:t>
            </a:r>
            <a:r>
              <a:rPr lang="cs-CZ" sz="2000" dirty="0">
                <a:cs typeface="Arial"/>
              </a:rPr>
              <a:t> </a:t>
            </a:r>
            <a:br>
              <a:rPr lang="cs-CZ" sz="2000" dirty="0">
                <a:cs typeface="Arial"/>
              </a:rPr>
            </a:br>
            <a:r>
              <a:rPr lang="cs-CZ" sz="2000" dirty="0">
                <a:cs typeface="Arial"/>
              </a:rPr>
              <a:t>k </a:t>
            </a:r>
            <a:r>
              <a:rPr lang="cs-CZ" sz="2000" b="1" dirty="0" err="1">
                <a:cs typeface="Arial"/>
              </a:rPr>
              <a:t>Nanovi</a:t>
            </a:r>
            <a:r>
              <a:rPr lang="cs-CZ" sz="2000" dirty="0">
                <a:cs typeface="Arial"/>
              </a:rPr>
              <a:t> a tam zastavila.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188" y="4182420"/>
            <a:ext cx="2514600" cy="191452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2103" y="1674916"/>
            <a:ext cx="7344000" cy="1656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80000" bIns="14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Jak pracuje blok </a:t>
            </a:r>
            <a:r>
              <a:rPr lang="cs-CZ" sz="2000" b="1" dirty="0">
                <a:solidFill>
                  <a:srgbClr val="FA6201"/>
                </a:solidFill>
                <a:cs typeface="Arial"/>
              </a:rPr>
              <a:t>opakuj dokud nenastane _</a:t>
            </a:r>
            <a:r>
              <a:rPr lang="cs-CZ" b="1" dirty="0">
                <a:solidFill>
                  <a:schemeClr val="bg1"/>
                </a:solidFill>
              </a:rPr>
              <a:t>? Kdy přestane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opakovat bloky, které jsme do něj vložili?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Nyní už známe tři různé druhy bloků pro opakování. </a:t>
            </a:r>
            <a:br>
              <a:rPr lang="cs-CZ" b="1" dirty="0">
                <a:solidFill>
                  <a:schemeClr val="bg1"/>
                </a:solidFill>
              </a:rPr>
            </a:br>
            <a:r>
              <a:rPr lang="cs-CZ" b="1" dirty="0">
                <a:solidFill>
                  <a:schemeClr val="bg1"/>
                </a:solidFill>
              </a:rPr>
              <a:t>Řekni, které to jsou, a vysvětli, jak se chovají a čím se liší.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0522D52F-6FA1-4290-8814-3F145A17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14D156B-409F-42B4-96EF-667A54FADDD4}"/>
              </a:ext>
            </a:extLst>
          </p:cNvPr>
          <p:cNvSpPr>
            <a:spLocks noChangeAspect="1"/>
          </p:cNvSpPr>
          <p:nvPr/>
        </p:nvSpPr>
        <p:spPr>
          <a:xfrm>
            <a:off x="874800" y="46476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709200-5152-4097-87E7-6AC2F5C6BF8E}"/>
              </a:ext>
            </a:extLst>
          </p:cNvPr>
          <p:cNvSpPr txBox="1"/>
          <p:nvPr/>
        </p:nvSpPr>
        <p:spPr>
          <a:xfrm>
            <a:off x="7754488" y="1591359"/>
            <a:ext cx="468000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1366A-5CE1-4743-B88A-D7D59FE3F4A3}"/>
              </a:ext>
            </a:extLst>
          </p:cNvPr>
          <p:cNvSpPr/>
          <p:nvPr/>
        </p:nvSpPr>
        <p:spPr>
          <a:xfrm>
            <a:off x="1115145" y="185681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B42E0D-ABB2-4635-BE68-7501A7A60A68}"/>
              </a:ext>
            </a:extLst>
          </p:cNvPr>
          <p:cNvSpPr/>
          <p:nvPr/>
        </p:nvSpPr>
        <p:spPr>
          <a:xfrm>
            <a:off x="1115145" y="254768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AADB66-C9AA-4DE3-A4D4-1FE9C954D574}"/>
              </a:ext>
            </a:extLst>
          </p:cNvPr>
          <p:cNvSpPr txBox="1"/>
          <p:nvPr/>
        </p:nvSpPr>
        <p:spPr>
          <a:xfrm>
            <a:off x="955223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Opakuj, dokud nenastane…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541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780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.2</a:t>
            </a:r>
          </a:p>
          <a:p>
            <a:pPr algn="ctr">
              <a:spcAft>
                <a:spcPts val="1800"/>
              </a:spcAft>
            </a:pPr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Dotýká se barvy?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425" y="282517"/>
            <a:ext cx="1238726" cy="728663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9B6CD390-51FD-4274-A418-5812E123B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A5487E-8F74-4E47-B128-3FB11F15BBFE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en-US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sk-SK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2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Poznáváme podmínky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4430</TotalTime>
  <Words>1845</Words>
  <Application>Microsoft Office PowerPoint</Application>
  <PresentationFormat>On-screen Show (4:3)</PresentationFormat>
  <Paragraphs>235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450</cp:revision>
  <cp:lastPrinted>2016-07-19T15:31:41Z</cp:lastPrinted>
  <dcterms:created xsi:type="dcterms:W3CDTF">2015-02-19T13:35:50Z</dcterms:created>
  <dcterms:modified xsi:type="dcterms:W3CDTF">2020-06-21T20:01:30Z</dcterms:modified>
</cp:coreProperties>
</file>