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60" r:id="rId3"/>
    <p:sldId id="303" r:id="rId4"/>
    <p:sldId id="372" r:id="rId5"/>
    <p:sldId id="373" r:id="rId6"/>
    <p:sldId id="272" r:id="rId7"/>
    <p:sldId id="360" r:id="rId8"/>
    <p:sldId id="350" r:id="rId9"/>
    <p:sldId id="374" r:id="rId10"/>
    <p:sldId id="375" r:id="rId11"/>
    <p:sldId id="376" r:id="rId12"/>
    <p:sldId id="377" r:id="rId13"/>
    <p:sldId id="348" r:id="rId14"/>
    <p:sldId id="349" r:id="rId15"/>
    <p:sldId id="369" r:id="rId16"/>
    <p:sldId id="378" r:id="rId17"/>
    <p:sldId id="352" r:id="rId18"/>
    <p:sldId id="361" r:id="rId19"/>
    <p:sldId id="362" r:id="rId20"/>
    <p:sldId id="363" r:id="rId21"/>
    <p:sldId id="379" r:id="rId22"/>
    <p:sldId id="365" r:id="rId23"/>
    <p:sldId id="341" r:id="rId24"/>
    <p:sldId id="380" r:id="rId25"/>
  </p:sldIdLst>
  <p:sldSz cx="9144000" cy="6858000" type="screen4x3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8115"/>
    <a:srgbClr val="FA6201"/>
    <a:srgbClr val="4C1DFA"/>
    <a:srgbClr val="2D5FEF"/>
    <a:srgbClr val="FA1D31"/>
    <a:srgbClr val="007C3D"/>
    <a:srgbClr val="632D99"/>
    <a:srgbClr val="8A55D7"/>
    <a:srgbClr val="E1A91A"/>
    <a:srgbClr val="4A6C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89F6A5-861B-4B29-ADBE-EC1E44CABE95}" v="26" dt="2018-08-13T15:10:54.812"/>
  </p1510:revLst>
</p1510:revInfo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7" autoAdjust="0"/>
    <p:restoredTop sz="99149" autoAdjust="0"/>
  </p:normalViewPr>
  <p:slideViewPr>
    <p:cSldViewPr snapToGrid="0" snapToObjects="1">
      <p:cViewPr varScale="1">
        <p:scale>
          <a:sx n="104" d="100"/>
          <a:sy n="104" d="100"/>
        </p:scale>
        <p:origin x="111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DEB09-D89A-7F4A-9789-BEA4FCB38606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9EFF-E901-EE42-A4EE-EF4A388745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4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0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4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53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9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95F6-DFCD-0D49-BAA5-5436BA6195FE}" type="datetimeFigureOut">
              <a:rPr lang="en-US" smtClean="0"/>
              <a:t>6/21/2020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3486-4ADD-B842-9AD5-E4C25431CD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16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12.png"/><Relationship Id="rId5" Type="http://schemas.openxmlformats.org/officeDocument/2006/relationships/image" Target="../media/image18.png"/><Relationship Id="rId10" Type="http://schemas.openxmlformats.org/officeDocument/2006/relationships/image" Target="../media/image11.png"/><Relationship Id="rId4" Type="http://schemas.openxmlformats.org/officeDocument/2006/relationships/image" Target="../media/image17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 algn="ctr">
              <a:spcBef>
                <a:spcPts val="12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2.3.1 </a:t>
            </a:r>
          </a:p>
          <a:p>
            <a:pPr algn="ctr"/>
            <a:r>
              <a:rPr lang="cs-CZ" sz="4800" b="1" dirty="0">
                <a:solidFill>
                  <a:srgbClr val="4F81BD">
                    <a:lumMod val="50000"/>
                  </a:srgbClr>
                </a:solidFill>
                <a:latin typeface="Calibri" panose="020F0502020204030204" pitchFamily="34" charset="0"/>
              </a:rPr>
              <a:t>Tečky a čárky</a:t>
            </a:r>
          </a:p>
          <a:p>
            <a:pPr algn="ctr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 algn="ctr"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968" y="3815734"/>
            <a:ext cx="3898446" cy="1041366"/>
          </a:xfrm>
          <a:prstGeom prst="rect">
            <a:avLst/>
          </a:prstGeom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F109DC68-5AE8-4F90-A366-D21AE5C28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</a:t>
            </a:fld>
            <a:endParaRPr lang="sk-SK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A6EF88-4A4C-4FF1-A12F-FE80943C50C7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Objevujeme tečky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6600BB-C1CC-4B0F-9F86-89B7F6C66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4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8CB4F0DE-B39A-4BCB-8A28-CE207A431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dirty="0">
                <a:cs typeface="Arial"/>
              </a:rPr>
              <a:t>Přečti si tyto scénáře a nakresli nebo popiš, jaký obrázek každý scénář při provedení nakreslí.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</p:txBody>
      </p:sp>
      <p:sp>
        <p:nvSpPr>
          <p:cNvPr id="5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10</a:t>
            </a:fld>
            <a:endParaRPr lang="sk-SK" b="1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9CCA082-5BCC-484D-8221-1F8EE2286A4A}"/>
              </a:ext>
            </a:extLst>
          </p:cNvPr>
          <p:cNvSpPr>
            <a:spLocks noChangeAspect="1"/>
          </p:cNvSpPr>
          <p:nvPr/>
        </p:nvSpPr>
        <p:spPr>
          <a:xfrm>
            <a:off x="874800" y="138272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A0B6F59-F974-45E2-95E6-596EAC2DDEC1}"/>
              </a:ext>
            </a:extLst>
          </p:cNvPr>
          <p:cNvSpPr/>
          <p:nvPr/>
        </p:nvSpPr>
        <p:spPr>
          <a:xfrm>
            <a:off x="4752222" y="4741145"/>
            <a:ext cx="1747550" cy="1656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80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5ABE63C-1EFB-4BC9-AED7-5EBC9ABABB0B}"/>
              </a:ext>
            </a:extLst>
          </p:cNvPr>
          <p:cNvSpPr/>
          <p:nvPr/>
        </p:nvSpPr>
        <p:spPr>
          <a:xfrm>
            <a:off x="6851220" y="4735946"/>
            <a:ext cx="1747550" cy="1656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80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C6AD02-EFC9-426F-80CA-312BA021C7AB}"/>
              </a:ext>
            </a:extLst>
          </p:cNvPr>
          <p:cNvSpPr txBox="1"/>
          <p:nvPr/>
        </p:nvSpPr>
        <p:spPr>
          <a:xfrm>
            <a:off x="883101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Jaký obrázek?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4E9AC37-CA6C-4973-9914-9492A012CC02}"/>
              </a:ext>
            </a:extLst>
          </p:cNvPr>
          <p:cNvGrpSpPr/>
          <p:nvPr/>
        </p:nvGrpSpPr>
        <p:grpSpPr>
          <a:xfrm>
            <a:off x="441727" y="1689241"/>
            <a:ext cx="8319388" cy="3224593"/>
            <a:chOff x="441727" y="1733485"/>
            <a:chExt cx="8319388" cy="3224593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8A19016-09DC-472F-AE97-7F7E634A7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41727" y="2097149"/>
              <a:ext cx="2127504" cy="2859024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EA4ACCA9-8B32-4A10-92B0-FDB57F155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2633704" y="2160014"/>
              <a:ext cx="1999488" cy="279806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4437FB5-25F7-470A-B0A4-A036D5E8F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4697665" y="2160014"/>
              <a:ext cx="1999488" cy="2798064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CB767D5-99ED-44A2-9010-D14AFA941C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6761627" y="1807970"/>
              <a:ext cx="1999488" cy="313944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DAA074E-15AB-4372-871C-DA60B333B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19513" y="2060481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D09AE373-5087-49BA-95E3-5955F2014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85552" y="2060481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B203761-8F7B-4A9A-9B8D-06D962081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48121" y="2063562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8C2EDE5-B855-4D60-974F-E584022DA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31145" y="1733485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5DD4A0AC-2B82-4C55-AC22-7D899BA095C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95" y="4979359"/>
            <a:ext cx="1489710" cy="133588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E0CB34F-1035-47DF-A142-3DC4E59AD8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36200" y="4955249"/>
            <a:ext cx="1489710" cy="137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854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68BB7808-092B-4A24-876A-A50EBE15D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dirty="0">
                <a:cs typeface="Arial"/>
              </a:rPr>
              <a:t>Přečti si tyto scénáře a nakresli nebo popiš, jaký obrázek každý scénář při provedení nakreslí.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6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11</a:t>
            </a:fld>
            <a:endParaRPr lang="sk-SK" b="1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C1D99C0-C2BC-467F-AB5B-F24D48822535}"/>
              </a:ext>
            </a:extLst>
          </p:cNvPr>
          <p:cNvSpPr>
            <a:spLocks noChangeAspect="1"/>
          </p:cNvSpPr>
          <p:nvPr/>
        </p:nvSpPr>
        <p:spPr>
          <a:xfrm>
            <a:off x="874800" y="138272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C96E11B-30B6-4380-B94B-05ABC90AD96F}"/>
              </a:ext>
            </a:extLst>
          </p:cNvPr>
          <p:cNvSpPr/>
          <p:nvPr/>
        </p:nvSpPr>
        <p:spPr>
          <a:xfrm>
            <a:off x="6851220" y="4735946"/>
            <a:ext cx="1747550" cy="1656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80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20E215-9A1F-4FC1-9D21-D5BC3129545F}"/>
              </a:ext>
            </a:extLst>
          </p:cNvPr>
          <p:cNvSpPr txBox="1"/>
          <p:nvPr/>
        </p:nvSpPr>
        <p:spPr>
          <a:xfrm>
            <a:off x="883101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Jaký obrázek?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F108EE6-FE74-4D78-B150-79CE72AB15AB}"/>
              </a:ext>
            </a:extLst>
          </p:cNvPr>
          <p:cNvGrpSpPr/>
          <p:nvPr/>
        </p:nvGrpSpPr>
        <p:grpSpPr>
          <a:xfrm>
            <a:off x="441727" y="1689241"/>
            <a:ext cx="8319388" cy="3224593"/>
            <a:chOff x="441727" y="1733485"/>
            <a:chExt cx="8319388" cy="3224593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40A8616-2114-4BAE-B307-37EC02A35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41727" y="2097149"/>
              <a:ext cx="2127504" cy="285902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FD160D0-275A-4B43-AF7C-2884058702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2633704" y="2160014"/>
              <a:ext cx="1999488" cy="2798064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7E67F28-3127-41E3-AC6A-29B82E9B6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4697665" y="2160014"/>
              <a:ext cx="1999488" cy="2798064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8FFA5BB-308A-4F7B-AE78-C14171F51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6761627" y="1807970"/>
              <a:ext cx="1999488" cy="313944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A8722438-EB69-44E0-9AAA-36283A5CE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19513" y="2060481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ABEE63C-BE07-43CF-8142-E3A9B695E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85552" y="2060481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58164DA-12B8-4AB5-8210-58A0F6658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48121" y="2063562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7502379-47FD-43A5-89E8-612F8E4816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31145" y="1733485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FEF37634-5EC7-438E-849A-295E276BA19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95" y="4979359"/>
            <a:ext cx="1489710" cy="133588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AE575B4-9D28-4A47-BD8E-386DFBA35B5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36200" y="4955249"/>
            <a:ext cx="1489710" cy="137636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9D6B8E0-B203-4B57-8D1C-9EFD99457C2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785" y="4969084"/>
            <a:ext cx="1481614" cy="135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738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4C9AEEFC-2C83-4E2D-BE03-28DF163C2E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dirty="0">
                <a:cs typeface="Arial"/>
              </a:rPr>
              <a:t>Přečti si tyto scénáře a nakresli nebo popiš, jaký obrázek každý scénář při provedení nakreslí.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</p:txBody>
      </p:sp>
      <p:sp>
        <p:nvSpPr>
          <p:cNvPr id="6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12</a:t>
            </a:fld>
            <a:endParaRPr lang="sk-SK" b="1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73BA89B-DD49-4FF3-A2B9-0FFF6FEC3590}"/>
              </a:ext>
            </a:extLst>
          </p:cNvPr>
          <p:cNvSpPr>
            <a:spLocks noChangeAspect="1"/>
          </p:cNvSpPr>
          <p:nvPr/>
        </p:nvSpPr>
        <p:spPr>
          <a:xfrm>
            <a:off x="874800" y="138272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08FF8DEB-3A7C-41EA-A41F-95BC6E0CCA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95" y="4979359"/>
            <a:ext cx="1489710" cy="133588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E8B384DA-8810-4CB4-A739-27B3AF7EF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6200" y="4955249"/>
            <a:ext cx="1489710" cy="1376363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ACB71D5-0827-4D5C-A5FB-126C27742B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785" y="4969084"/>
            <a:ext cx="1481614" cy="13520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325" y="4980967"/>
            <a:ext cx="1489710" cy="13520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4844433-8F05-4DB3-A7A6-645C32B159AD}"/>
              </a:ext>
            </a:extLst>
          </p:cNvPr>
          <p:cNvSpPr txBox="1"/>
          <p:nvPr/>
        </p:nvSpPr>
        <p:spPr>
          <a:xfrm>
            <a:off x="883101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Jaký obrázek?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781CC59-4B2D-4341-BD92-C89E8440DF75}"/>
              </a:ext>
            </a:extLst>
          </p:cNvPr>
          <p:cNvGrpSpPr/>
          <p:nvPr/>
        </p:nvGrpSpPr>
        <p:grpSpPr>
          <a:xfrm>
            <a:off x="441727" y="1689241"/>
            <a:ext cx="8319388" cy="3224593"/>
            <a:chOff x="441727" y="1733485"/>
            <a:chExt cx="8319388" cy="322459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BCD2A28-06D3-4342-AF25-4A124DB4B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441727" y="2097149"/>
              <a:ext cx="2127504" cy="2859024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4B00C8C-2980-42D1-AA64-605BA00D7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/>
            <a:stretch/>
          </p:blipFill>
          <p:spPr>
            <a:xfrm>
              <a:off x="2633704" y="2160014"/>
              <a:ext cx="1999488" cy="2798064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8F07A96-A894-4EEE-BCED-B730A2372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/>
            <a:stretch/>
          </p:blipFill>
          <p:spPr>
            <a:xfrm>
              <a:off x="4697665" y="2160014"/>
              <a:ext cx="1999488" cy="2798064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3ED67CFA-E37C-4981-8D5B-1D1F68276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/>
            <a:stretch/>
          </p:blipFill>
          <p:spPr>
            <a:xfrm>
              <a:off x="6761627" y="1807970"/>
              <a:ext cx="1999488" cy="313944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136A9DC-91A4-41D0-A60B-EEF34D605E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219513" y="2060481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F06DF2D-85E8-4144-9CDC-17B4FC232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385552" y="2060481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981D488-2CB5-4323-A7E4-36393932D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448121" y="2063562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60CF66C-9209-4A33-AD17-6796BEC96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531145" y="1733485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531663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58FC846-2BBD-42C8-ABE4-DB1369FB3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cs-CZ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2.3.3</a:t>
            </a:r>
          </a:p>
          <a:p>
            <a:pPr algn="ctr"/>
            <a:r>
              <a:rPr lang="cs-CZ" sz="5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Roj teček</a:t>
            </a: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13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92EACC-0E01-4BD8-BD0B-D7867C8B10F8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Objevujeme tečky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329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D625AE69-3372-43A1-B5DC-D9F541CEA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/>
            <a:r>
              <a:rPr lang="cs-CZ" sz="2200" dirty="0">
                <a:latin typeface="Calibri" panose="020F0502020204030204" pitchFamily="34" charset="0"/>
                <a:cs typeface="Arial"/>
              </a:rPr>
              <a:t>Otevři projekt </a:t>
            </a:r>
            <a:r>
              <a:rPr lang="cs-CZ" sz="2200" b="1" dirty="0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24-Roj teček</a:t>
            </a:r>
          </a:p>
          <a:p>
            <a:pPr marL="377100"/>
            <a:r>
              <a:rPr lang="cs-CZ" sz="1400" dirty="0">
                <a:cs typeface="Arial"/>
              </a:rPr>
              <a:t>						- jestli jsi </a:t>
            </a:r>
            <a:r>
              <a:rPr lang="cs-CZ" sz="1400" u="sng" dirty="0">
                <a:cs typeface="Arial"/>
              </a:rPr>
              <a:t>online</a:t>
            </a:r>
            <a:r>
              <a:rPr lang="cs-CZ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jako kopii</a:t>
            </a:r>
            <a:r>
              <a:rPr lang="cs-CZ" sz="1400" dirty="0">
                <a:cs typeface="Arial"/>
              </a:rPr>
              <a:t> a k názvu projektu připiš své jméno</a:t>
            </a:r>
          </a:p>
          <a:p>
            <a:pPr marL="377100">
              <a:spcAft>
                <a:spcPts val="600"/>
              </a:spcAft>
            </a:pPr>
            <a:r>
              <a:rPr lang="cs-CZ" sz="1400" dirty="0">
                <a:cs typeface="Arial"/>
              </a:rPr>
              <a:t>						- jestli jsi </a:t>
            </a:r>
            <a:r>
              <a:rPr lang="cs-CZ" sz="1400" u="sng" dirty="0">
                <a:cs typeface="Arial"/>
              </a:rPr>
              <a:t>off-line</a:t>
            </a:r>
            <a:r>
              <a:rPr lang="cs-CZ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a k názvu připiš své jméno</a:t>
            </a:r>
          </a:p>
          <a:p>
            <a:pPr marL="720000">
              <a:spcBef>
                <a:spcPts val="30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Proveď </a:t>
            </a:r>
            <a:r>
              <a:rPr lang="cs-CZ" sz="2200" i="1" dirty="0">
                <a:latin typeface="+mj-lt"/>
                <a:cs typeface="Arial"/>
              </a:rPr>
              <a:t>úvodní scénář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 marL="720000">
              <a:spcBef>
                <a:spcPts val="3000"/>
              </a:spcBef>
            </a:pPr>
            <a:r>
              <a:rPr lang="cs-CZ" sz="2200" dirty="0">
                <a:latin typeface="+mj-lt"/>
                <a:cs typeface="Arial"/>
              </a:rPr>
              <a:t>Znovu vytvoř svůj vlastní blok </a:t>
            </a:r>
            <a:r>
              <a:rPr lang="cs-CZ" sz="2200" b="1" dirty="0">
                <a:solidFill>
                  <a:srgbClr val="FA1D31"/>
                </a:solidFill>
              </a:rPr>
              <a:t>tečka</a:t>
            </a:r>
            <a:r>
              <a:rPr lang="cs-CZ" sz="2200" dirty="0">
                <a:solidFill>
                  <a:schemeClr val="tx1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a také scénář pro nakreslení této tečkované kružnice.</a:t>
            </a: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624" y="4548234"/>
            <a:ext cx="1457519" cy="1272763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14</a:t>
            </a:fld>
            <a:endParaRPr lang="sk-SK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6928AC-B0DB-46B6-9318-5A8D0CA7E40D}"/>
              </a:ext>
            </a:extLst>
          </p:cNvPr>
          <p:cNvSpPr>
            <a:spLocks noChangeAspect="1"/>
          </p:cNvSpPr>
          <p:nvPr/>
        </p:nvSpPr>
        <p:spPr>
          <a:xfrm>
            <a:off x="874800" y="266264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4158124-30BC-465D-9877-4085A28421C0}"/>
              </a:ext>
            </a:extLst>
          </p:cNvPr>
          <p:cNvSpPr>
            <a:spLocks noChangeAspect="1"/>
          </p:cNvSpPr>
          <p:nvPr/>
        </p:nvSpPr>
        <p:spPr>
          <a:xfrm>
            <a:off x="874800" y="345435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4B06D9-B671-4168-B01E-FBF6FDF90E47}"/>
              </a:ext>
            </a:extLst>
          </p:cNvPr>
          <p:cNvSpPr txBox="1"/>
          <p:nvPr/>
        </p:nvSpPr>
        <p:spPr>
          <a:xfrm>
            <a:off x="883106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Roj teček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066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64CCC4E-AA15-4CD4-94DC-D9DA42F40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72000" bIns="144000" rtlCol="0">
            <a:noAutofit/>
          </a:bodyPr>
          <a:lstStyle/>
          <a:p>
            <a:pPr marL="720000">
              <a:spcAft>
                <a:spcPts val="600"/>
              </a:spcAft>
            </a:pPr>
            <a:endParaRPr lang="en-US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Ve scénáři nahraď bloky </a:t>
            </a:r>
            <a:r>
              <a:rPr lang="cs-CZ" sz="2200" b="1" dirty="0">
                <a:solidFill>
                  <a:srgbClr val="2D5FEF"/>
                </a:solidFill>
              </a:rPr>
              <a:t>dopředu o _</a:t>
            </a:r>
            <a:r>
              <a:rPr lang="cs-CZ" sz="2400" dirty="0">
                <a:solidFill>
                  <a:schemeClr val="accent1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a </a:t>
            </a:r>
            <a:r>
              <a:rPr lang="cs-CZ" sz="2200" b="1" dirty="0">
                <a:solidFill>
                  <a:srgbClr val="2D5FEF"/>
                </a:solidFill>
              </a:rPr>
              <a:t>otoč se o _</a:t>
            </a:r>
            <a:r>
              <a:rPr lang="cs-CZ" sz="2200" b="1" dirty="0">
                <a:solidFill>
                  <a:srgbClr val="4A6CD4"/>
                </a:solidFill>
              </a:rPr>
              <a:t> </a:t>
            </a:r>
            <a:r>
              <a:rPr lang="cs-CZ" sz="2200" b="1" dirty="0">
                <a:solidFill>
                  <a:srgbClr val="0070C0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blokem </a:t>
            </a:r>
            <a:r>
              <a:rPr lang="cs-CZ" sz="2200" b="1" dirty="0">
                <a:solidFill>
                  <a:srgbClr val="FA1D31"/>
                </a:solidFill>
              </a:rPr>
              <a:t>skoč na náhodnou pozici</a:t>
            </a:r>
            <a:r>
              <a:rPr lang="cs-CZ" sz="2200" dirty="0">
                <a:solidFill>
                  <a:srgbClr val="7030A0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ze skupiny </a:t>
            </a:r>
            <a:r>
              <a:rPr lang="en-US" sz="2200" b="1" dirty="0" err="1">
                <a:solidFill>
                  <a:srgbClr val="FA1D31"/>
                </a:solidFill>
              </a:rPr>
              <a:t>Moje</a:t>
            </a:r>
            <a:r>
              <a:rPr lang="cs-CZ" sz="2200" b="1" dirty="0">
                <a:solidFill>
                  <a:srgbClr val="FA1D31"/>
                </a:solidFill>
              </a:rPr>
              <a:t> bloky </a:t>
            </a:r>
            <a:r>
              <a:rPr lang="cs-CZ" sz="2200" dirty="0">
                <a:latin typeface="+mj-lt"/>
                <a:cs typeface="Arial"/>
              </a:rPr>
              <a:t>a nakresli stovky teček.</a:t>
            </a:r>
            <a:endParaRPr lang="cs-CZ" sz="2200" i="1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i="1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Pomocí bloků </a:t>
            </a:r>
            <a:r>
              <a:rPr lang="cs-CZ" sz="2200" b="1" dirty="0">
                <a:solidFill>
                  <a:srgbClr val="4C1DFA"/>
                </a:solidFill>
              </a:rPr>
              <a:t>změň pozadí na _</a:t>
            </a:r>
            <a:r>
              <a:rPr lang="cs-CZ" sz="2200" dirty="0">
                <a:solidFill>
                  <a:schemeClr val="tx1"/>
                </a:solidFill>
              </a:rPr>
              <a:t> z</a:t>
            </a:r>
            <a:r>
              <a:rPr lang="cs-CZ" sz="2200" dirty="0">
                <a:latin typeface="+mj-lt"/>
                <a:cs typeface="Arial"/>
              </a:rPr>
              <a:t>měň pozadí scény na </a:t>
            </a:r>
            <a:r>
              <a:rPr lang="cs-CZ" sz="2200" b="1" dirty="0">
                <a:solidFill>
                  <a:srgbClr val="4C1DFA"/>
                </a:solidFill>
              </a:rPr>
              <a:t>den</a:t>
            </a:r>
            <a:r>
              <a:rPr lang="cs-CZ" sz="2200" dirty="0">
                <a:latin typeface="+mj-lt"/>
                <a:cs typeface="Arial"/>
              </a:rPr>
              <a:t> nebo </a:t>
            </a:r>
            <a:r>
              <a:rPr lang="cs-CZ" sz="2200" b="1" dirty="0">
                <a:solidFill>
                  <a:srgbClr val="4C1DFA"/>
                </a:solidFill>
              </a:rPr>
              <a:t>noc</a:t>
            </a:r>
            <a:r>
              <a:rPr lang="cs-CZ" sz="2200" dirty="0">
                <a:cs typeface="Arial"/>
              </a:rPr>
              <a:t>.</a:t>
            </a: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911" y="3811357"/>
            <a:ext cx="3218177" cy="2416971"/>
          </a:xfrm>
          <a:prstGeom prst="rect">
            <a:avLst/>
          </a:prstGeom>
        </p:spPr>
      </p:pic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15</a:t>
            </a:fld>
            <a:endParaRPr lang="sk-SK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2D4605-07C1-4620-A2C3-98CC9B355041}"/>
              </a:ext>
            </a:extLst>
          </p:cNvPr>
          <p:cNvSpPr>
            <a:spLocks noChangeAspect="1"/>
          </p:cNvSpPr>
          <p:nvPr/>
        </p:nvSpPr>
        <p:spPr>
          <a:xfrm>
            <a:off x="874800" y="178556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887F69-2A7B-4F53-95B9-72BC278DF785}"/>
              </a:ext>
            </a:extLst>
          </p:cNvPr>
          <p:cNvSpPr>
            <a:spLocks noChangeAspect="1"/>
          </p:cNvSpPr>
          <p:nvPr/>
        </p:nvSpPr>
        <p:spPr>
          <a:xfrm>
            <a:off x="870225" y="297200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B322B7-7BFA-4B25-89FE-31158ECE6D1A}"/>
              </a:ext>
            </a:extLst>
          </p:cNvPr>
          <p:cNvSpPr txBox="1"/>
          <p:nvPr/>
        </p:nvSpPr>
        <p:spPr>
          <a:xfrm>
            <a:off x="883106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Roj teček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40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39B9C3DF-AD8A-4FE8-B3C9-39931849D2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endParaRPr lang="sk-SK" sz="2200" b="1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[Rozšíření]</a:t>
            </a:r>
            <a:r>
              <a:rPr lang="cs-CZ" sz="2200" b="1" dirty="0">
                <a:cs typeface="Arial"/>
              </a:rPr>
              <a:t> </a:t>
            </a:r>
            <a:r>
              <a:rPr lang="cs-CZ" sz="2200" dirty="0">
                <a:latin typeface="+mj-lt"/>
                <a:cs typeface="Arial"/>
              </a:rPr>
              <a:t>Přidej také bloky </a:t>
            </a:r>
            <a:r>
              <a:rPr lang="cs-CZ" sz="2200" b="1" dirty="0">
                <a:solidFill>
                  <a:srgbClr val="FA1D31"/>
                </a:solidFill>
              </a:rPr>
              <a:t>nastav náhodnou tloušťku pera</a:t>
            </a:r>
            <a:r>
              <a:rPr lang="cs-CZ" sz="2200" b="1" dirty="0">
                <a:solidFill>
                  <a:srgbClr val="7030A0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a</a:t>
            </a:r>
            <a:br>
              <a:rPr lang="cs-CZ" sz="2200" dirty="0">
                <a:latin typeface="+mj-lt"/>
                <a:cs typeface="Arial"/>
              </a:rPr>
            </a:br>
            <a:r>
              <a:rPr lang="cs-CZ" sz="2200" b="1" dirty="0">
                <a:solidFill>
                  <a:srgbClr val="FA1D31"/>
                </a:solidFill>
              </a:rPr>
              <a:t>nastav náhodnou barvu pera</a:t>
            </a:r>
            <a:r>
              <a:rPr lang="cs-CZ" sz="2400" dirty="0">
                <a:solidFill>
                  <a:srgbClr val="4E1C82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nebo </a:t>
            </a:r>
            <a:r>
              <a:rPr lang="cs-CZ" sz="2200" b="1" dirty="0">
                <a:solidFill>
                  <a:srgbClr val="FA1D31"/>
                </a:solidFill>
              </a:rPr>
              <a:t>nastav náhodný odstín pera</a:t>
            </a:r>
            <a:r>
              <a:rPr lang="cs-CZ" sz="2200" dirty="0">
                <a:solidFill>
                  <a:schemeClr val="tx1"/>
                </a:solidFill>
                <a:latin typeface="+mj-lt"/>
                <a:cs typeface="Arial"/>
              </a:rPr>
              <a:t> a zkoumej, jaký obrázek vznikne</a:t>
            </a:r>
            <a:r>
              <a:rPr lang="cs-CZ" sz="2200" dirty="0">
                <a:latin typeface="+mj-lt"/>
                <a:cs typeface="Arial"/>
              </a:rPr>
              <a:t>.</a:t>
            </a:r>
            <a:endParaRPr lang="cs-CZ" sz="2200" i="1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i="1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7788" y="3394887"/>
            <a:ext cx="3259646" cy="2448116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16</a:t>
            </a:fld>
            <a:endParaRPr lang="sk-SK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849A5AF-E1A1-4196-B0DF-930D72024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756" y="3394953"/>
            <a:ext cx="3262866" cy="245053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D84F0AB-5106-4419-B192-65FAE1A0A3E0}"/>
              </a:ext>
            </a:extLst>
          </p:cNvPr>
          <p:cNvSpPr>
            <a:spLocks noChangeAspect="1"/>
          </p:cNvSpPr>
          <p:nvPr/>
        </p:nvSpPr>
        <p:spPr>
          <a:xfrm>
            <a:off x="874800" y="178556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52CCEC-56AB-4431-9E84-A783B3C9FB9F}"/>
              </a:ext>
            </a:extLst>
          </p:cNvPr>
          <p:cNvSpPr txBox="1"/>
          <p:nvPr/>
        </p:nvSpPr>
        <p:spPr>
          <a:xfrm>
            <a:off x="883106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Roj teček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257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3EB52EA-20A0-4F1D-B51A-B6416C8A9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6000"/>
              </a:spcAft>
            </a:pPr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Diskutujeme</a:t>
            </a:r>
            <a:endParaRPr lang="cs-CZ" sz="2200" dirty="0">
              <a:cs typeface="Arial"/>
            </a:endParaRPr>
          </a:p>
          <a:p>
            <a:pPr marL="720000">
              <a:spcAft>
                <a:spcPts val="1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Kam jste do bloku </a:t>
            </a:r>
            <a:r>
              <a:rPr lang="cs-CZ" sz="2200" b="1" dirty="0">
                <a:solidFill>
                  <a:srgbClr val="FA6201"/>
                </a:solidFill>
              </a:rPr>
              <a:t>opakuj _ krát</a:t>
            </a:r>
            <a:r>
              <a:rPr lang="cs-CZ" sz="2200" dirty="0">
                <a:latin typeface="+mj-lt"/>
                <a:cs typeface="Arial"/>
              </a:rPr>
              <a:t> vložili blok </a:t>
            </a:r>
            <a:r>
              <a:rPr lang="cs-CZ" sz="2200" b="1" dirty="0">
                <a:solidFill>
                  <a:srgbClr val="FA1D31"/>
                </a:solidFill>
              </a:rPr>
              <a:t>skoč na náhodnou pozici</a:t>
            </a:r>
            <a:r>
              <a:rPr lang="cs-CZ" sz="2200" dirty="0">
                <a:cs typeface="Arial"/>
              </a:rPr>
              <a:t>?</a:t>
            </a: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4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 jste změnili pozadí scény?</a:t>
            </a:r>
          </a:p>
          <a:p>
            <a:pPr marL="720000">
              <a:spcAft>
                <a:spcPts val="1200"/>
              </a:spcAft>
              <a:buClr>
                <a:srgbClr val="C50004"/>
              </a:buClr>
            </a:pPr>
            <a:r>
              <a:rPr lang="cs-CZ" sz="2200" dirty="0">
                <a:cs typeface="Arial"/>
              </a:rPr>
              <a:t>Jaký počet opakovaní jste použili v bloku </a:t>
            </a:r>
            <a:r>
              <a:rPr lang="cs-CZ" sz="2200" b="1" dirty="0">
                <a:solidFill>
                  <a:srgbClr val="FA6201"/>
                </a:solidFill>
              </a:rPr>
              <a:t>opakuj _ krát</a:t>
            </a:r>
            <a:r>
              <a:rPr lang="cs-CZ" sz="2200" dirty="0">
                <a:cs typeface="Arial"/>
              </a:rPr>
              <a:t>? Co by se stalo, kdybychom toto číslo zvětšili nebo zmenšili?</a:t>
            </a:r>
          </a:p>
          <a:p>
            <a:pPr marL="720000">
              <a:spcAft>
                <a:spcPts val="2400"/>
              </a:spcAft>
              <a:buClr>
                <a:srgbClr val="C50004"/>
              </a:buClr>
            </a:pPr>
            <a:r>
              <a:rPr lang="cs-CZ" sz="2200" dirty="0">
                <a:cs typeface="Arial"/>
              </a:rPr>
              <a:t>Co přesně znamená </a:t>
            </a:r>
            <a:r>
              <a:rPr lang="cs-CZ" sz="2200" b="1" dirty="0">
                <a:solidFill>
                  <a:srgbClr val="FA1D31"/>
                </a:solidFill>
              </a:rPr>
              <a:t>skoč na náhodnou pozici</a:t>
            </a:r>
            <a:r>
              <a:rPr lang="cs-CZ" sz="2200" dirty="0">
                <a:cs typeface="Arial"/>
              </a:rPr>
              <a:t>? Dovedeš předem rozeznat, kam pan </a:t>
            </a:r>
            <a:r>
              <a:rPr lang="cs-CZ" sz="2200" b="1" dirty="0">
                <a:cs typeface="Arial"/>
              </a:rPr>
              <a:t>Brouk</a:t>
            </a:r>
            <a:r>
              <a:rPr lang="cs-CZ" sz="2200" dirty="0">
                <a:cs typeface="Arial"/>
              </a:rPr>
              <a:t> nakreslí svou následující tečku?</a:t>
            </a:r>
          </a:p>
          <a:p>
            <a:pPr>
              <a:spcAft>
                <a:spcPts val="2400"/>
              </a:spcAft>
              <a:buClr>
                <a:schemeClr val="accent1"/>
              </a:buClr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2400"/>
              </a:spcAft>
              <a:buClr>
                <a:schemeClr val="accent1"/>
              </a:buClr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17</a:t>
            </a:fld>
            <a:endParaRPr lang="sk-SK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407CB1B-0E5B-42D5-9724-819E6005F8CB}"/>
              </a:ext>
            </a:extLst>
          </p:cNvPr>
          <p:cNvSpPr/>
          <p:nvPr/>
        </p:nvSpPr>
        <p:spPr>
          <a:xfrm>
            <a:off x="875098" y="255731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1D2E119-F814-42C9-AD5B-C141C9BC2E6D}"/>
              </a:ext>
            </a:extLst>
          </p:cNvPr>
          <p:cNvSpPr/>
          <p:nvPr/>
        </p:nvSpPr>
        <p:spPr>
          <a:xfrm>
            <a:off x="875098" y="337609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2B34BBD-127B-48DC-AC96-2AC192ADADD6}"/>
              </a:ext>
            </a:extLst>
          </p:cNvPr>
          <p:cNvSpPr/>
          <p:nvPr/>
        </p:nvSpPr>
        <p:spPr>
          <a:xfrm>
            <a:off x="874800" y="4241568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5FDB7A0-08CF-4241-A297-41D6FB2D71C9}"/>
              </a:ext>
            </a:extLst>
          </p:cNvPr>
          <p:cNvSpPr/>
          <p:nvPr/>
        </p:nvSpPr>
        <p:spPr>
          <a:xfrm>
            <a:off x="875098" y="5056885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48D0EF-7071-41F8-B107-12A8EC348A5B}"/>
              </a:ext>
            </a:extLst>
          </p:cNvPr>
          <p:cNvSpPr txBox="1"/>
          <p:nvPr/>
        </p:nvSpPr>
        <p:spPr>
          <a:xfrm>
            <a:off x="883106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2.3.3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Roj teček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4162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D0E6FC1-6E7C-43AA-BB32-CBF08C942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400" b="1" cap="small" dirty="0">
              <a:latin typeface="Calibri" panose="020F0502020204030204" pitchFamily="34" charset="0"/>
            </a:endParaRPr>
          </a:p>
          <a:p>
            <a:pPr algn="ctr"/>
            <a:endParaRPr lang="sk-SK" sz="2400" b="1" cap="small" dirty="0">
              <a:latin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cs-CZ" sz="24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cs-CZ" sz="24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2.3.4</a:t>
            </a:r>
          </a:p>
          <a:p>
            <a:pPr algn="ctr"/>
            <a:r>
              <a:rPr lang="cs-CZ" sz="5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Obloha plná hvězd</a:t>
            </a: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18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6B4C1D-CF43-4E14-A096-10A104859B67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Objevujeme tečky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291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0889335F-28D2-4ACD-9F5A-0429130AC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/>
            <a:r>
              <a:rPr lang="cs-CZ" sz="2200" dirty="0">
                <a:cs typeface="Arial"/>
              </a:rPr>
              <a:t>Pokračuj se svojí kopií projektu </a:t>
            </a:r>
            <a:r>
              <a:rPr lang="cs-CZ" sz="2200" b="1" dirty="0">
                <a:solidFill>
                  <a:srgbClr val="C00000"/>
                </a:solidFill>
                <a:cs typeface="Arial"/>
              </a:rPr>
              <a:t>24-Roj teček</a:t>
            </a:r>
            <a:endParaRPr lang="cs-CZ" sz="2200" dirty="0">
              <a:cs typeface="Arial"/>
            </a:endParaRPr>
          </a:p>
          <a:p>
            <a:pPr marL="377100">
              <a:spcBef>
                <a:spcPts val="300"/>
              </a:spcBef>
            </a:pPr>
            <a:r>
              <a:rPr lang="cs-CZ" sz="1000" dirty="0">
                <a:cs typeface="Arial"/>
              </a:rPr>
              <a:t>	</a:t>
            </a:r>
            <a:r>
              <a:rPr lang="cs-CZ" sz="1400" dirty="0">
                <a:cs typeface="Arial"/>
              </a:rPr>
              <a:t>					- </a:t>
            </a:r>
            <a:r>
              <a:rPr lang="cs-CZ" sz="1400" b="1" dirty="0">
                <a:cs typeface="Arial"/>
              </a:rPr>
              <a:t>Ulož jako kopii</a:t>
            </a:r>
            <a:r>
              <a:rPr lang="cs-CZ" sz="1400" dirty="0">
                <a:cs typeface="Arial"/>
              </a:rPr>
              <a:t> nebo </a:t>
            </a:r>
            <a:r>
              <a:rPr lang="cs-CZ" sz="1400" b="1" dirty="0">
                <a:cs typeface="Arial"/>
              </a:rPr>
              <a:t>Ulož do svého počítače </a:t>
            </a:r>
            <a:r>
              <a:rPr lang="cs-CZ" sz="1400" dirty="0">
                <a:cs typeface="Arial"/>
              </a:rPr>
              <a:t>a pozměň název projektu</a:t>
            </a:r>
            <a:endParaRPr lang="cs-CZ" sz="1000" dirty="0"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Proveď </a:t>
            </a:r>
            <a:r>
              <a:rPr lang="cs-CZ" sz="2200" i="1" dirty="0">
                <a:latin typeface="+mj-lt"/>
                <a:cs typeface="Arial"/>
              </a:rPr>
              <a:t>úvodní scénář</a:t>
            </a:r>
            <a:r>
              <a:rPr lang="cs-CZ" sz="2200" dirty="0">
                <a:latin typeface="+mj-lt"/>
                <a:cs typeface="Arial"/>
              </a:rPr>
              <a:t> a změň pozadí na </a:t>
            </a:r>
            <a:r>
              <a:rPr lang="cs-CZ" sz="2200" b="1" dirty="0">
                <a:solidFill>
                  <a:srgbClr val="4C1DFA"/>
                </a:solidFill>
              </a:rPr>
              <a:t>noc</a:t>
            </a:r>
            <a:r>
              <a:rPr lang="cs-CZ" sz="2200" dirty="0">
                <a:cs typeface="Arial"/>
              </a:rPr>
              <a:t>.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Duplikuj svůj scénář pro </a:t>
            </a:r>
            <a:r>
              <a:rPr lang="cs-CZ" sz="2200" b="1" dirty="0">
                <a:solidFill>
                  <a:schemeClr val="tx1"/>
                </a:solidFill>
                <a:latin typeface="+mj-lt"/>
                <a:cs typeface="Arial"/>
              </a:rPr>
              <a:t>roj náhodných teček</a:t>
            </a:r>
            <a:r>
              <a:rPr lang="cs-CZ" sz="2200" dirty="0">
                <a:latin typeface="+mj-lt"/>
                <a:cs typeface="Arial"/>
              </a:rPr>
              <a:t>. Přesvědč se, že scénář používá blok </a:t>
            </a:r>
            <a:r>
              <a:rPr lang="cs-CZ" sz="2200" b="1" dirty="0">
                <a:solidFill>
                  <a:srgbClr val="FA1D31"/>
                </a:solidFill>
              </a:rPr>
              <a:t>nastav náhodnou tloušťku pera</a:t>
            </a:r>
            <a:r>
              <a:rPr lang="cs-CZ" sz="2200" dirty="0">
                <a:solidFill>
                  <a:schemeClr val="tx1"/>
                </a:solidFill>
              </a:rPr>
              <a:t>.</a:t>
            </a:r>
            <a:endParaRPr lang="cs-CZ" sz="2200" dirty="0">
              <a:solidFill>
                <a:schemeClr val="tx1"/>
              </a:solidFill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Jako základní barvu nastav žlutou</a:t>
            </a: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a proveď scénář. 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2200" dirty="0">
                <a:latin typeface="+mj-lt"/>
                <a:cs typeface="Arial"/>
              </a:rPr>
            </a:b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124" y="4242980"/>
            <a:ext cx="2219325" cy="1666875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19</a:t>
            </a:fld>
            <a:endParaRPr lang="sk-SK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297DE6-3EE8-404A-BC0E-75D675A460E1}"/>
              </a:ext>
            </a:extLst>
          </p:cNvPr>
          <p:cNvSpPr>
            <a:spLocks noChangeAspect="1"/>
          </p:cNvSpPr>
          <p:nvPr/>
        </p:nvSpPr>
        <p:spPr>
          <a:xfrm>
            <a:off x="828000" y="248576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414DED-3EC0-4356-8A57-B7EE537EA030}"/>
              </a:ext>
            </a:extLst>
          </p:cNvPr>
          <p:cNvSpPr>
            <a:spLocks noChangeAspect="1"/>
          </p:cNvSpPr>
          <p:nvPr/>
        </p:nvSpPr>
        <p:spPr>
          <a:xfrm>
            <a:off x="828000" y="335310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213E22-F0FA-403A-B09F-283CC683524C}"/>
              </a:ext>
            </a:extLst>
          </p:cNvPr>
          <p:cNvSpPr>
            <a:spLocks noChangeAspect="1"/>
          </p:cNvSpPr>
          <p:nvPr/>
        </p:nvSpPr>
        <p:spPr>
          <a:xfrm>
            <a:off x="828000" y="456468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E8286A-5915-41A5-B44B-53F76BF4AA7E}"/>
              </a:ext>
            </a:extLst>
          </p:cNvPr>
          <p:cNvSpPr txBox="1"/>
          <p:nvPr/>
        </p:nvSpPr>
        <p:spPr>
          <a:xfrm>
            <a:off x="897857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Obloha plná hvězd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604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algn="ctr"/>
            <a:endParaRPr lang="cs-CZ" sz="1000" dirty="0">
              <a:cs typeface="Arial"/>
            </a:endParaRPr>
          </a:p>
          <a:p>
            <a:pPr marL="720000"/>
            <a:r>
              <a:rPr lang="cs-CZ" sz="2200" dirty="0">
                <a:latin typeface="Calibri" panose="020F0502020204030204" pitchFamily="34" charset="0"/>
                <a:cs typeface="Arial"/>
              </a:rPr>
              <a:t>Otevři projekt </a:t>
            </a:r>
            <a:r>
              <a:rPr lang="cs-CZ" sz="2200" b="1" dirty="0">
                <a:solidFill>
                  <a:srgbClr val="C00000"/>
                </a:solidFill>
                <a:latin typeface="Calibri" panose="020F0502020204030204" pitchFamily="34" charset="0"/>
                <a:cs typeface="Arial"/>
              </a:rPr>
              <a:t>23-Tečky a čárky</a:t>
            </a:r>
          </a:p>
          <a:p>
            <a:pPr marL="377100"/>
            <a:r>
              <a:rPr lang="cs-CZ" sz="1400" dirty="0">
                <a:cs typeface="Arial"/>
              </a:rPr>
              <a:t>						- jestli jsi </a:t>
            </a:r>
            <a:r>
              <a:rPr lang="cs-CZ" sz="1400" u="sng" dirty="0">
                <a:cs typeface="Arial"/>
              </a:rPr>
              <a:t>online</a:t>
            </a:r>
            <a:r>
              <a:rPr lang="cs-CZ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jako kopii</a:t>
            </a:r>
            <a:r>
              <a:rPr lang="cs-CZ" sz="1400" dirty="0">
                <a:cs typeface="Arial"/>
              </a:rPr>
              <a:t> a k názvu projektu připiš své jméno</a:t>
            </a:r>
          </a:p>
          <a:p>
            <a:pPr marL="377100">
              <a:spcAft>
                <a:spcPts val="600"/>
              </a:spcAft>
            </a:pPr>
            <a:r>
              <a:rPr lang="cs-CZ" sz="1400" dirty="0">
                <a:cs typeface="Arial"/>
              </a:rPr>
              <a:t>						- jestli jsi </a:t>
            </a:r>
            <a:r>
              <a:rPr lang="cs-CZ" sz="1400" u="sng" dirty="0">
                <a:cs typeface="Arial"/>
              </a:rPr>
              <a:t>off-line</a:t>
            </a:r>
            <a:r>
              <a:rPr lang="cs-CZ" sz="1400" dirty="0">
                <a:cs typeface="Arial"/>
              </a:rPr>
              <a:t>, </a:t>
            </a:r>
            <a:r>
              <a:rPr lang="cs-CZ" sz="1400" b="1" dirty="0">
                <a:cs typeface="Arial"/>
              </a:rPr>
              <a:t>Ulož </a:t>
            </a:r>
            <a:r>
              <a:rPr lang="en-US" sz="1400" b="1" dirty="0">
                <a:cs typeface="Arial"/>
              </a:rPr>
              <a:t>do </a:t>
            </a:r>
            <a:r>
              <a:rPr lang="en-US" sz="1400" b="1" dirty="0" err="1">
                <a:cs typeface="Arial"/>
              </a:rPr>
              <a:t>sv</a:t>
            </a:r>
            <a:r>
              <a:rPr lang="sk-SK" sz="1400" b="1" dirty="0" err="1">
                <a:cs typeface="Arial"/>
              </a:rPr>
              <a:t>ého</a:t>
            </a:r>
            <a:r>
              <a:rPr lang="sk-SK" sz="1400" b="1" dirty="0">
                <a:cs typeface="Arial"/>
              </a:rPr>
              <a:t> počítače</a:t>
            </a:r>
            <a:r>
              <a:rPr lang="cs-CZ" sz="1400" dirty="0">
                <a:cs typeface="Arial"/>
              </a:rPr>
              <a:t> a k názvu připiš své jméno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Proveď </a:t>
            </a:r>
            <a:r>
              <a:rPr lang="cs-CZ" sz="2200" i="1" dirty="0">
                <a:latin typeface="+mj-lt"/>
                <a:cs typeface="Arial"/>
              </a:rPr>
              <a:t>úvodní scénář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Zkoumej bloky </a:t>
            </a:r>
            <a:r>
              <a:rPr lang="cs-CZ" sz="2200" b="1" dirty="0">
                <a:solidFill>
                  <a:srgbClr val="007C3D"/>
                </a:solidFill>
              </a:rPr>
              <a:t>pero zapni</a:t>
            </a:r>
            <a:r>
              <a:rPr lang="cs-CZ" sz="2200" dirty="0">
                <a:latin typeface="+mj-lt"/>
                <a:cs typeface="Arial"/>
              </a:rPr>
              <a:t> a </a:t>
            </a:r>
            <a:r>
              <a:rPr lang="cs-CZ" sz="2200" b="1" dirty="0">
                <a:solidFill>
                  <a:srgbClr val="007C3D"/>
                </a:solidFill>
              </a:rPr>
              <a:t>pero vypni</a:t>
            </a:r>
            <a:r>
              <a:rPr lang="cs-CZ" sz="2200" dirty="0">
                <a:solidFill>
                  <a:schemeClr val="tx1"/>
                </a:solidFill>
              </a:rPr>
              <a:t> a zjisti, jak dovede pan </a:t>
            </a:r>
            <a:r>
              <a:rPr lang="cs-CZ" sz="2200" b="1" dirty="0">
                <a:solidFill>
                  <a:schemeClr val="tx1"/>
                </a:solidFill>
              </a:rPr>
              <a:t>Brouk</a:t>
            </a:r>
            <a:r>
              <a:rPr lang="cs-CZ" sz="2200" dirty="0">
                <a:solidFill>
                  <a:schemeClr val="tx1"/>
                </a:solidFill>
              </a:rPr>
              <a:t> nakreslit </a:t>
            </a:r>
            <a:r>
              <a:rPr lang="cs-CZ" sz="2200" b="1" dirty="0">
                <a:solidFill>
                  <a:schemeClr val="tx1"/>
                </a:solidFill>
              </a:rPr>
              <a:t>tečku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Udělej vlastní nový blok </a:t>
            </a:r>
            <a:r>
              <a:rPr lang="cs-CZ" sz="2200" b="1" dirty="0">
                <a:solidFill>
                  <a:srgbClr val="FA1D31"/>
                </a:solidFill>
              </a:rPr>
              <a:t>tečka</a:t>
            </a:r>
            <a:r>
              <a:rPr lang="cs-CZ" sz="2200" dirty="0">
                <a:latin typeface="+mj-lt"/>
                <a:cs typeface="Arial"/>
              </a:rPr>
              <a:t>, který nakreslí jedinou tečku.</a:t>
            </a:r>
          </a:p>
          <a:p>
            <a:pPr>
              <a:spcAft>
                <a:spcPts val="600"/>
              </a:spcAft>
            </a:pP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91E9581-FFB0-4F32-8C0C-6F8735B69FE0}"/>
              </a:ext>
            </a:extLst>
          </p:cNvPr>
          <p:cNvSpPr>
            <a:spLocks noChangeAspect="1"/>
          </p:cNvSpPr>
          <p:nvPr/>
        </p:nvSpPr>
        <p:spPr>
          <a:xfrm>
            <a:off x="874800" y="288697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1BF8B1-C76B-48C6-B14B-3D58D8B658AF}"/>
              </a:ext>
            </a:extLst>
          </p:cNvPr>
          <p:cNvSpPr>
            <a:spLocks noChangeAspect="1"/>
          </p:cNvSpPr>
          <p:nvPr/>
        </p:nvSpPr>
        <p:spPr>
          <a:xfrm>
            <a:off x="874800" y="375432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61A351-F480-45AC-A2A9-A5142C431158}"/>
              </a:ext>
            </a:extLst>
          </p:cNvPr>
          <p:cNvSpPr>
            <a:spLocks noChangeAspect="1"/>
          </p:cNvSpPr>
          <p:nvPr/>
        </p:nvSpPr>
        <p:spPr>
          <a:xfrm>
            <a:off x="874800" y="496590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86FF640F-1FCA-4247-9EBD-FFA787AB6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</a:t>
            </a:fld>
            <a:endParaRPr lang="sk-SK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670DC8-B338-4BF4-9E36-72B244F304DB}"/>
              </a:ext>
            </a:extLst>
          </p:cNvPr>
          <p:cNvSpPr txBox="1"/>
          <p:nvPr/>
        </p:nvSpPr>
        <p:spPr>
          <a:xfrm>
            <a:off x="875734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Tečky a čárky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463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347A0C28-3F30-4E09-8D76-761CCF250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cs-CZ" sz="10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Pokus se změnit velikosti hvězd: najdi, kde a jak je definovaný blok </a:t>
            </a:r>
            <a:r>
              <a:rPr lang="cs-CZ" sz="2200" b="1" dirty="0">
                <a:solidFill>
                  <a:srgbClr val="FA1D31"/>
                </a:solidFill>
              </a:rPr>
              <a:t>nastav náhodnou tloušťku pera</a:t>
            </a:r>
            <a:r>
              <a:rPr lang="cs-CZ" sz="2200" dirty="0">
                <a:solidFill>
                  <a:srgbClr val="7030A0"/>
                </a:solidFill>
                <a:latin typeface="+mj-lt"/>
                <a:cs typeface="Arial"/>
              </a:rPr>
              <a:t> </a:t>
            </a:r>
            <a:r>
              <a:rPr lang="cs-CZ" sz="2200" dirty="0">
                <a:latin typeface="+mj-lt"/>
                <a:cs typeface="Arial"/>
              </a:rPr>
              <a:t>a prozkoumej, co určuje </a:t>
            </a:r>
            <a:r>
              <a:rPr lang="cs-CZ" sz="2200" b="1" dirty="0">
                <a:latin typeface="+mj-lt"/>
                <a:cs typeface="Arial"/>
              </a:rPr>
              <a:t>nejmenší </a:t>
            </a:r>
            <a:r>
              <a:rPr lang="cs-CZ" sz="2200" dirty="0">
                <a:latin typeface="+mj-lt"/>
                <a:cs typeface="Arial"/>
              </a:rPr>
              <a:t>a </a:t>
            </a:r>
            <a:r>
              <a:rPr lang="cs-CZ" sz="2200" b="1" dirty="0">
                <a:latin typeface="+mj-lt"/>
                <a:cs typeface="Arial"/>
              </a:rPr>
              <a:t>největší</a:t>
            </a:r>
            <a:r>
              <a:rPr lang="cs-CZ" sz="2200" dirty="0">
                <a:latin typeface="+mj-lt"/>
                <a:cs typeface="Arial"/>
              </a:rPr>
              <a:t> možnou velikost </a:t>
            </a:r>
            <a:r>
              <a:rPr lang="cs-CZ" dirty="0">
                <a:latin typeface="+mj-lt"/>
                <a:cs typeface="Arial"/>
              </a:rPr>
              <a:t>(tedy tloušťku pera)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br>
              <a:rPr lang="cs-CZ" sz="2200" dirty="0">
                <a:latin typeface="+mj-lt"/>
                <a:cs typeface="Arial"/>
              </a:rPr>
            </a:br>
            <a:br>
              <a:rPr lang="cs-CZ" sz="2200" dirty="0">
                <a:latin typeface="+mj-lt"/>
                <a:cs typeface="Arial"/>
              </a:rPr>
            </a:b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Změň hodnoty pro nejmenší a největší</a:t>
            </a: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tloušťku tak, aby měly hvězdy</a:t>
            </a: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přiměřenou velikost.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2200" dirty="0">
                <a:latin typeface="+mj-lt"/>
                <a:cs typeface="Arial"/>
              </a:rPr>
            </a:b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5665" y="2741858"/>
            <a:ext cx="4617720" cy="13563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2598" y="4256747"/>
            <a:ext cx="2533650" cy="2057400"/>
          </a:xfrm>
          <a:prstGeom prst="rect">
            <a:avLst/>
          </a:prstGeom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20</a:t>
            </a:fld>
            <a:endParaRPr lang="sk-SK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77BCF5-0412-4DEF-B35C-40CE99862F31}"/>
              </a:ext>
            </a:extLst>
          </p:cNvPr>
          <p:cNvSpPr>
            <a:spLocks noChangeAspect="1"/>
          </p:cNvSpPr>
          <p:nvPr/>
        </p:nvSpPr>
        <p:spPr>
          <a:xfrm>
            <a:off x="828000" y="157487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2A4F942-807D-4103-A943-47EE2D437433}"/>
              </a:ext>
            </a:extLst>
          </p:cNvPr>
          <p:cNvSpPr>
            <a:spLocks noChangeAspect="1"/>
          </p:cNvSpPr>
          <p:nvPr/>
        </p:nvSpPr>
        <p:spPr>
          <a:xfrm>
            <a:off x="828000" y="453866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FF1F87-872D-4411-A794-DC7459707AB8}"/>
              </a:ext>
            </a:extLst>
          </p:cNvPr>
          <p:cNvSpPr txBox="1"/>
          <p:nvPr/>
        </p:nvSpPr>
        <p:spPr>
          <a:xfrm>
            <a:off x="897857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Obloha plná hvězd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256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207BE9AA-8A23-4648-BFE1-D927A4755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cs-CZ" sz="1000" dirty="0">
                <a:latin typeface="+mj-lt"/>
                <a:cs typeface="Arial"/>
              </a:rPr>
            </a:b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[Rozšíření]</a:t>
            </a:r>
            <a:r>
              <a:rPr lang="cs-CZ" sz="2200" b="1" dirty="0">
                <a:cs typeface="Arial"/>
              </a:rPr>
              <a:t> </a:t>
            </a:r>
            <a:r>
              <a:rPr lang="cs-CZ" sz="2200" dirty="0">
                <a:latin typeface="+mj-lt"/>
                <a:cs typeface="Arial"/>
              </a:rPr>
              <a:t>Změň pozadí scény na </a:t>
            </a:r>
            <a:r>
              <a:rPr lang="cs-CZ" sz="2200" i="1" dirty="0">
                <a:latin typeface="+mj-lt"/>
                <a:cs typeface="Arial"/>
              </a:rPr>
              <a:t>noční horizont.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[Rozšíření]</a:t>
            </a:r>
            <a:r>
              <a:rPr lang="cs-CZ" sz="2200" b="1" dirty="0">
                <a:cs typeface="Arial"/>
              </a:rPr>
              <a:t> </a:t>
            </a:r>
            <a:r>
              <a:rPr lang="cs-CZ" sz="2200" dirty="0">
                <a:latin typeface="+mj-lt"/>
                <a:cs typeface="Arial"/>
              </a:rPr>
              <a:t>Uprav svůj scénář tak,</a:t>
            </a: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aby se hvězdy kreslily jen na oblohu.</a:t>
            </a: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endParaRPr lang="cs-CZ" sz="2200" b="1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[Rozšíření]</a:t>
            </a:r>
            <a:r>
              <a:rPr lang="cs-CZ" sz="2200" b="1" dirty="0">
                <a:cs typeface="Arial"/>
              </a:rPr>
              <a:t> </a:t>
            </a:r>
            <a:r>
              <a:rPr lang="cs-CZ" sz="2200" dirty="0">
                <a:latin typeface="+mj-lt"/>
                <a:cs typeface="Arial"/>
              </a:rPr>
              <a:t>Změň scénář pro hvězdy</a:t>
            </a: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na hustý letní déšť.</a:t>
            </a:r>
            <a:endParaRPr lang="cs-CZ" sz="2200" b="1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2200" dirty="0">
                <a:latin typeface="+mj-lt"/>
                <a:cs typeface="Arial"/>
              </a:rPr>
            </a:br>
            <a:br>
              <a:rPr lang="sk-SK" sz="2200" dirty="0">
                <a:latin typeface="+mj-lt"/>
                <a:cs typeface="Arial"/>
              </a:rPr>
            </a:br>
            <a:br>
              <a:rPr lang="sk-SK" sz="2200" dirty="0">
                <a:latin typeface="+mj-lt"/>
                <a:cs typeface="Arial"/>
              </a:rPr>
            </a:br>
            <a:endParaRPr lang="sk-SK" sz="2200" dirty="0">
              <a:latin typeface="+mj-lt"/>
              <a:cs typeface="Arial"/>
            </a:endParaRPr>
          </a:p>
          <a:p>
            <a:pPr marL="720000">
              <a:spcBef>
                <a:spcPts val="3600"/>
              </a:spcBef>
              <a:spcAft>
                <a:spcPts val="600"/>
              </a:spcAft>
            </a:pPr>
            <a:br>
              <a:rPr lang="sk-SK" sz="2200" dirty="0">
                <a:latin typeface="+mj-lt"/>
                <a:cs typeface="Arial"/>
              </a:rPr>
            </a:br>
            <a:endParaRPr lang="sk-SK" sz="2400" dirty="0">
              <a:latin typeface="+mj-lt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236" y="2201215"/>
            <a:ext cx="2595357" cy="194921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74" y="4381253"/>
            <a:ext cx="2595357" cy="1949210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21</a:t>
            </a:fld>
            <a:endParaRPr lang="sk-SK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E25FF5-DD9F-48F4-B376-24F370A1DF90}"/>
              </a:ext>
            </a:extLst>
          </p:cNvPr>
          <p:cNvSpPr>
            <a:spLocks noChangeAspect="1"/>
          </p:cNvSpPr>
          <p:nvPr/>
        </p:nvSpPr>
        <p:spPr>
          <a:xfrm>
            <a:off x="828000" y="159197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E88070-ACF5-4CA0-A6A3-EFD6776D2E5B}"/>
              </a:ext>
            </a:extLst>
          </p:cNvPr>
          <p:cNvSpPr>
            <a:spLocks noChangeAspect="1"/>
          </p:cNvSpPr>
          <p:nvPr/>
        </p:nvSpPr>
        <p:spPr>
          <a:xfrm>
            <a:off x="828000" y="245932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1878E72-D729-4C3D-A5D4-79033D899765}"/>
              </a:ext>
            </a:extLst>
          </p:cNvPr>
          <p:cNvSpPr>
            <a:spLocks noChangeAspect="1"/>
          </p:cNvSpPr>
          <p:nvPr/>
        </p:nvSpPr>
        <p:spPr>
          <a:xfrm>
            <a:off x="828000" y="453324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2081E-7F8B-40EB-A98A-6DF1D7F22EC6}"/>
              </a:ext>
            </a:extLst>
          </p:cNvPr>
          <p:cNvSpPr txBox="1"/>
          <p:nvPr/>
        </p:nvSpPr>
        <p:spPr>
          <a:xfrm>
            <a:off x="897857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Obloha plná hvězd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796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A8EB4BA-0F40-4565-90BC-EAB373F50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36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Diskutujeme</a:t>
            </a:r>
            <a:endParaRPr lang="sk-SK" sz="2200" dirty="0">
              <a:cs typeface="Arial"/>
            </a:endParaRPr>
          </a:p>
          <a:p>
            <a:pPr marL="720000">
              <a:spcBef>
                <a:spcPts val="18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 jste věděli, že někde na ploše scénářů musí být taky definice bloku </a:t>
            </a:r>
            <a:r>
              <a:rPr lang="cs-CZ" sz="2200" b="1" dirty="0">
                <a:solidFill>
                  <a:srgbClr val="FA1D31"/>
                </a:solidFill>
              </a:rPr>
              <a:t>nastav náhodnou tloušťku pera</a:t>
            </a:r>
            <a:r>
              <a:rPr lang="cs-CZ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24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Jaká čísla jste zvolili pro nejmenší a největší velikosti hvězd a proč?</a:t>
            </a:r>
          </a:p>
          <a:p>
            <a:pPr marL="720000">
              <a:spcAft>
                <a:spcPts val="600"/>
              </a:spcAft>
              <a:buClr>
                <a:srgbClr val="C50004"/>
              </a:buClr>
            </a:pPr>
            <a:r>
              <a:rPr lang="cs-CZ" sz="2200" dirty="0">
                <a:latin typeface="+mj-lt"/>
                <a:cs typeface="Arial"/>
              </a:rPr>
              <a:t>Co přesně máme na mysli, když řekneme </a:t>
            </a:r>
            <a:r>
              <a:rPr lang="cs-CZ" sz="2200" b="1" dirty="0">
                <a:latin typeface="+mj-lt"/>
                <a:cs typeface="Arial"/>
              </a:rPr>
              <a:t>nejmenší</a:t>
            </a:r>
            <a:r>
              <a:rPr lang="cs-CZ" sz="2200" dirty="0">
                <a:latin typeface="+mj-lt"/>
                <a:cs typeface="Arial"/>
              </a:rPr>
              <a:t> a </a:t>
            </a:r>
            <a:r>
              <a:rPr lang="cs-CZ" sz="2200" b="1" dirty="0">
                <a:latin typeface="+mj-lt"/>
                <a:cs typeface="Arial"/>
              </a:rPr>
              <a:t>největší</a:t>
            </a:r>
            <a:r>
              <a:rPr lang="cs-CZ" sz="2200" dirty="0">
                <a:latin typeface="+mj-lt"/>
                <a:cs typeface="Arial"/>
              </a:rPr>
              <a:t> hodnota v bloku </a:t>
            </a:r>
            <a:r>
              <a:rPr lang="cs-CZ" sz="2200" b="1" dirty="0">
                <a:solidFill>
                  <a:srgbClr val="158115"/>
                </a:solidFill>
                <a:latin typeface="+mj-lt"/>
                <a:cs typeface="Arial"/>
              </a:rPr>
              <a:t>náhodné číslo od _ do _</a:t>
            </a:r>
            <a:r>
              <a:rPr lang="cs-CZ" sz="2200" dirty="0">
                <a:latin typeface="+mj-lt"/>
                <a:cs typeface="Arial"/>
              </a:rPr>
              <a:t>?</a:t>
            </a:r>
          </a:p>
          <a:p>
            <a:pPr marL="720000">
              <a:spcAft>
                <a:spcPts val="2400"/>
              </a:spcAft>
              <a:buClr>
                <a:srgbClr val="C50004"/>
              </a:buClr>
            </a:pPr>
            <a:r>
              <a:rPr lang="cs-CZ" sz="2200" dirty="0">
                <a:latin typeface="+mj-lt"/>
                <a:cs typeface="Arial"/>
              </a:rPr>
              <a:t>Jak za nejmenší hodnotu zvolíme 2 a za největší 7, jaké náhodné tloušťky bude moct pero dosahovat?</a:t>
            </a:r>
            <a:endParaRPr lang="cs-CZ" sz="2200" dirty="0">
              <a:cs typeface="Arial"/>
            </a:endParaRPr>
          </a:p>
          <a:p>
            <a:pPr marL="342900" indent="-342900">
              <a:spcAft>
                <a:spcPts val="24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2400"/>
              </a:spcAft>
              <a:buClr>
                <a:schemeClr val="accent1"/>
              </a:buClr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22</a:t>
            </a:fld>
            <a:endParaRPr lang="sk-SK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E59F095-5B49-42E9-8C86-1828CC2C1169}"/>
              </a:ext>
            </a:extLst>
          </p:cNvPr>
          <p:cNvSpPr/>
          <p:nvPr/>
        </p:nvSpPr>
        <p:spPr>
          <a:xfrm>
            <a:off x="828000" y="2491995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3553B56-8F0D-4212-8426-DCA566E024A3}"/>
              </a:ext>
            </a:extLst>
          </p:cNvPr>
          <p:cNvSpPr/>
          <p:nvPr/>
        </p:nvSpPr>
        <p:spPr>
          <a:xfrm>
            <a:off x="828000" y="3226797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B3261DB-31BB-4593-B7A5-63D9872A7DAA}"/>
              </a:ext>
            </a:extLst>
          </p:cNvPr>
          <p:cNvSpPr/>
          <p:nvPr/>
        </p:nvSpPr>
        <p:spPr>
          <a:xfrm>
            <a:off x="828000" y="3860908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A74D4BF-1A57-45ED-A87A-F57DE2B546C2}"/>
              </a:ext>
            </a:extLst>
          </p:cNvPr>
          <p:cNvSpPr/>
          <p:nvPr/>
        </p:nvSpPr>
        <p:spPr>
          <a:xfrm>
            <a:off x="828000" y="4643192"/>
            <a:ext cx="210816" cy="205630"/>
          </a:xfrm>
          <a:prstGeom prst="ellipse">
            <a:avLst/>
          </a:prstGeom>
          <a:solidFill>
            <a:srgbClr val="C00000"/>
          </a:solidFill>
          <a:ln w="34925">
            <a:solidFill>
              <a:srgbClr val="C00000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F856E6-AF9F-4E10-A60D-442449E95FED}"/>
              </a:ext>
            </a:extLst>
          </p:cNvPr>
          <p:cNvSpPr txBox="1"/>
          <p:nvPr/>
        </p:nvSpPr>
        <p:spPr>
          <a:xfrm>
            <a:off x="897857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2.3.4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 Obloha plná hvězd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435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68AF7F37-45CB-4D46-966E-AFDBFFEF5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36000" bIns="144000" rtlCol="0">
            <a:noAutofit/>
          </a:bodyPr>
          <a:lstStyle/>
          <a:p>
            <a:pPr marL="108000">
              <a:spcAft>
                <a:spcPts val="12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Na konci </a:t>
            </a:r>
            <a:r>
              <a:rPr lang="cs-CZ" sz="2200" b="1" dirty="0">
                <a:solidFill>
                  <a:srgbClr val="C00000"/>
                </a:solidFill>
                <a:cs typeface="Arial"/>
              </a:rPr>
              <a:t>Bádání 3</a:t>
            </a: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už umím:</a:t>
            </a:r>
            <a:r>
              <a:rPr lang="cs-CZ" sz="2200" b="1" dirty="0">
                <a:cs typeface="Arial"/>
              </a:rPr>
              <a:t> </a:t>
            </a:r>
          </a:p>
          <a:p>
            <a:pPr marL="720000">
              <a:spcAft>
                <a:spcPts val="600"/>
              </a:spcAft>
            </a:pPr>
            <a:r>
              <a:rPr lang="cs-CZ" sz="2200" dirty="0">
                <a:cs typeface="Arial"/>
              </a:rPr>
              <a:t>umím si vytvořit vlastní bloky pro kreslení tečky a čárky,</a:t>
            </a:r>
            <a:endParaRPr lang="cs-CZ" sz="2200" b="1" dirty="0">
              <a:solidFill>
                <a:srgbClr val="7030A0"/>
              </a:solidFill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umím své nové bloky použít pro kreslení různých útvarů,</a:t>
            </a:r>
          </a:p>
          <a:p>
            <a:pPr marL="720000">
              <a:spcAft>
                <a:spcPts val="12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[Rozšíření]</a:t>
            </a:r>
            <a:r>
              <a:rPr lang="cs-CZ" sz="2200" b="1" dirty="0">
                <a:cs typeface="Arial"/>
              </a:rPr>
              <a:t> </a:t>
            </a:r>
            <a:r>
              <a:rPr lang="cs-CZ" sz="2200" dirty="0">
                <a:latin typeface="+mj-lt"/>
                <a:cs typeface="Arial"/>
              </a:rPr>
              <a:t>umím pomocí bloků </a:t>
            </a:r>
            <a:r>
              <a:rPr lang="cs-CZ" sz="2200" b="1" dirty="0">
                <a:solidFill>
                  <a:srgbClr val="FA1D31"/>
                </a:solidFill>
              </a:rPr>
              <a:t>tečka</a:t>
            </a:r>
            <a:r>
              <a:rPr lang="cs-CZ" sz="2200" b="1" dirty="0">
                <a:solidFill>
                  <a:srgbClr val="7030A0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a </a:t>
            </a:r>
            <a:r>
              <a:rPr lang="cs-CZ" sz="2200" b="1" dirty="0">
                <a:solidFill>
                  <a:srgbClr val="FA1D31"/>
                </a:solidFill>
              </a:rPr>
              <a:t>čárka</a:t>
            </a:r>
            <a:r>
              <a:rPr lang="cs-CZ" sz="2200" dirty="0">
                <a:solidFill>
                  <a:schemeClr val="tx1"/>
                </a:solidFill>
              </a:rPr>
              <a:t> napsat slovo </a:t>
            </a:r>
            <a:r>
              <a:rPr lang="cs-CZ" sz="2200" dirty="0">
                <a:latin typeface="+mj-lt"/>
                <a:cs typeface="Arial"/>
              </a:rPr>
              <a:t>nebo celou zprávu v Morseově abecedě,</a:t>
            </a:r>
          </a:p>
          <a:p>
            <a:pPr marL="720000">
              <a:lnSpc>
                <a:spcPts val="2200"/>
              </a:lnSpc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podařilo se mi představit si, jaký obrázek z barevných teček nakreslí různé scénáře,</a:t>
            </a:r>
          </a:p>
          <a:p>
            <a:pPr marL="720000">
              <a:lnSpc>
                <a:spcPts val="2200"/>
              </a:lnSpc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umím vytvořit scénář pro kreslení teček náhodné velikosti, barev a pozicí po celé scéně,</a:t>
            </a: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umím pomocí bloku změnit pozadí scény,</a:t>
            </a:r>
          </a:p>
          <a:p>
            <a:pPr marL="720000">
              <a:spcAft>
                <a:spcPts val="1200"/>
              </a:spcAft>
            </a:pPr>
            <a:r>
              <a:rPr lang="cs-CZ" sz="2200" dirty="0">
                <a:latin typeface="+mj-lt"/>
                <a:cs typeface="Arial"/>
              </a:rPr>
              <a:t>umím nastavit nejmenší a největší tloušťku náhodných teček,</a:t>
            </a:r>
          </a:p>
          <a:p>
            <a:pPr marL="720000">
              <a:lnSpc>
                <a:spcPts val="2200"/>
              </a:lnSpc>
              <a:spcAft>
                <a:spcPts val="600"/>
              </a:spcAft>
            </a:pPr>
            <a:r>
              <a:rPr lang="cs-CZ" sz="22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[Rozšíření]</a:t>
            </a:r>
            <a:r>
              <a:rPr lang="cs-CZ" sz="2200" dirty="0">
                <a:cs typeface="Arial"/>
              </a:rPr>
              <a:t> dovedu scénář upravit tak, aby kreslil náhodné tečky jenom v horní části scény.</a:t>
            </a:r>
            <a:endParaRPr lang="cs-CZ" sz="2200" b="1" dirty="0">
              <a:latin typeface="+mj-lt"/>
              <a:cs typeface="Arial"/>
            </a:endParaRP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23</a:t>
            </a:fld>
            <a:endParaRPr lang="sk-SK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466595F-A721-4642-BA36-6464D3B124AB}"/>
              </a:ext>
            </a:extLst>
          </p:cNvPr>
          <p:cNvSpPr>
            <a:spLocks noChangeAspect="1"/>
          </p:cNvSpPr>
          <p:nvPr/>
        </p:nvSpPr>
        <p:spPr>
          <a:xfrm>
            <a:off x="828000" y="185731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7797894-F476-4CE4-8CB2-48F222445CD4}"/>
              </a:ext>
            </a:extLst>
          </p:cNvPr>
          <p:cNvSpPr>
            <a:spLocks noChangeAspect="1"/>
          </p:cNvSpPr>
          <p:nvPr/>
        </p:nvSpPr>
        <p:spPr>
          <a:xfrm>
            <a:off x="828000" y="227059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E1EC8B-9268-4FAD-A5EE-A3E6D620CBA4}"/>
              </a:ext>
            </a:extLst>
          </p:cNvPr>
          <p:cNvSpPr>
            <a:spLocks noChangeAspect="1"/>
          </p:cNvSpPr>
          <p:nvPr/>
        </p:nvSpPr>
        <p:spPr>
          <a:xfrm>
            <a:off x="828000" y="267454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58E8753-0300-4B22-B382-2224CE83FA62}"/>
              </a:ext>
            </a:extLst>
          </p:cNvPr>
          <p:cNvSpPr>
            <a:spLocks noChangeAspect="1"/>
          </p:cNvSpPr>
          <p:nvPr/>
        </p:nvSpPr>
        <p:spPr>
          <a:xfrm>
            <a:off x="828000" y="3470387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9D20A28-D727-4D7E-BCA0-516399FAFC33}"/>
              </a:ext>
            </a:extLst>
          </p:cNvPr>
          <p:cNvSpPr>
            <a:spLocks noChangeAspect="1"/>
          </p:cNvSpPr>
          <p:nvPr/>
        </p:nvSpPr>
        <p:spPr>
          <a:xfrm>
            <a:off x="828000" y="416689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6FDE58E-1A68-4BB7-A7C3-FC90F337D808}"/>
              </a:ext>
            </a:extLst>
          </p:cNvPr>
          <p:cNvSpPr>
            <a:spLocks noChangeAspect="1"/>
          </p:cNvSpPr>
          <p:nvPr/>
        </p:nvSpPr>
        <p:spPr>
          <a:xfrm>
            <a:off x="828000" y="4841282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834DC2B-17D0-4019-8511-D42C5337B55D}"/>
              </a:ext>
            </a:extLst>
          </p:cNvPr>
          <p:cNvSpPr>
            <a:spLocks noChangeAspect="1"/>
          </p:cNvSpPr>
          <p:nvPr/>
        </p:nvSpPr>
        <p:spPr>
          <a:xfrm>
            <a:off x="828000" y="526679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1816CAC-7F15-4FEF-A36A-FA22D393CDAF}"/>
              </a:ext>
            </a:extLst>
          </p:cNvPr>
          <p:cNvSpPr>
            <a:spLocks noChangeAspect="1"/>
          </p:cNvSpPr>
          <p:nvPr/>
        </p:nvSpPr>
        <p:spPr>
          <a:xfrm>
            <a:off x="828000" y="569160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33FA25-7B2E-45A0-85A3-8C378D26ED73}"/>
              </a:ext>
            </a:extLst>
          </p:cNvPr>
          <p:cNvSpPr txBox="1"/>
          <p:nvPr/>
        </p:nvSpPr>
        <p:spPr>
          <a:xfrm>
            <a:off x="1164102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Bádání</a:t>
            </a:r>
            <a:r>
              <a:rPr lang="cs-CZ" sz="3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5599225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37893D23-3DF5-4775-92DB-561DF3F66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684000" rIns="144000" bIns="144000" rtlCol="0">
            <a:noAutofit/>
          </a:bodyPr>
          <a:lstStyle/>
          <a:p>
            <a:pPr marL="612000">
              <a:lnSpc>
                <a:spcPts val="1800"/>
              </a:lnSpc>
              <a:spcAft>
                <a:spcPts val="2400"/>
              </a:spcAft>
            </a:pPr>
            <a:endParaRPr lang="cs-CZ" sz="2200" b="1" dirty="0">
              <a:solidFill>
                <a:srgbClr val="C00000"/>
              </a:solidFill>
              <a:latin typeface="+mj-lt"/>
              <a:cs typeface="Arial"/>
            </a:endParaRPr>
          </a:p>
          <a:p>
            <a:pPr marL="2880000">
              <a:lnSpc>
                <a:spcPts val="1800"/>
              </a:lnSpc>
              <a:spcAft>
                <a:spcPts val="2400"/>
              </a:spcAft>
            </a:pPr>
            <a:r>
              <a:rPr lang="cs-CZ" dirty="0">
                <a:latin typeface="+mj-lt"/>
                <a:cs typeface="Arial"/>
              </a:rPr>
              <a:t>postava přestane při pohybu kreslit čáru</a:t>
            </a:r>
          </a:p>
          <a:p>
            <a:pPr marL="2880000">
              <a:lnSpc>
                <a:spcPts val="2000"/>
              </a:lnSpc>
              <a:spcBef>
                <a:spcPts val="1200"/>
              </a:spcBef>
              <a:spcAft>
                <a:spcPts val="2400"/>
              </a:spcAft>
            </a:pPr>
            <a:r>
              <a:rPr lang="cs-CZ" dirty="0">
                <a:solidFill>
                  <a:schemeClr val="tx1"/>
                </a:solidFill>
                <a:cs typeface="Arial"/>
              </a:rPr>
              <a:t>je jako „tapeta“ na scéně – její pozadí. Scéna může mít několik pozadí a jejich změnou měnit svůj vzhled</a:t>
            </a:r>
          </a:p>
          <a:p>
            <a:pPr marL="2880000">
              <a:lnSpc>
                <a:spcPts val="2000"/>
              </a:lnSpc>
              <a:spcAft>
                <a:spcPts val="1200"/>
              </a:spcAft>
            </a:pPr>
            <a:r>
              <a:rPr lang="cs-CZ" dirty="0">
                <a:latin typeface="+mj-lt"/>
                <a:cs typeface="Arial"/>
              </a:rPr>
              <a:t>je blok, kterým můžeme ve scénáři – nebo jednotlivě – měnit pozadí scény na jiné ze seznamu možností</a:t>
            </a:r>
          </a:p>
          <a:p>
            <a:pPr marL="612000">
              <a:lnSpc>
                <a:spcPts val="2000"/>
              </a:lnSpc>
              <a:spcAft>
                <a:spcPts val="1200"/>
              </a:spcAft>
            </a:pPr>
            <a:endParaRPr lang="sk-SK" dirty="0">
              <a:latin typeface="+mj-lt"/>
              <a:cs typeface="Arial"/>
            </a:endParaRPr>
          </a:p>
          <a:p>
            <a:pPr marL="612000">
              <a:lnSpc>
                <a:spcPts val="1800"/>
              </a:lnSpc>
              <a:spcAft>
                <a:spcPts val="1200"/>
              </a:spcAft>
            </a:pPr>
            <a:endParaRPr lang="sk-SK" dirty="0">
              <a:cs typeface="Arial"/>
            </a:endParaRP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24</a:t>
            </a:fld>
            <a:endParaRPr lang="sk-SK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96336" y="2208813"/>
            <a:ext cx="1457325" cy="6153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78365E3-F80F-41A3-A5CD-FEEB407973D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96336" y="3890866"/>
            <a:ext cx="2024063" cy="5424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2504E35-3D3B-4B68-86A5-0DAD4EFA69F4}"/>
              </a:ext>
            </a:extLst>
          </p:cNvPr>
          <p:cNvSpPr>
            <a:spLocks noChangeAspect="1"/>
          </p:cNvSpPr>
          <p:nvPr/>
        </p:nvSpPr>
        <p:spPr>
          <a:xfrm>
            <a:off x="828000" y="2368698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8880D5A-126E-4309-9019-A64EC0488CDF}"/>
              </a:ext>
            </a:extLst>
          </p:cNvPr>
          <p:cNvSpPr>
            <a:spLocks noChangeAspect="1"/>
          </p:cNvSpPr>
          <p:nvPr/>
        </p:nvSpPr>
        <p:spPr>
          <a:xfrm>
            <a:off x="828000" y="313082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58FC08-08A6-4CC5-B5BA-204ECE0928A2}"/>
              </a:ext>
            </a:extLst>
          </p:cNvPr>
          <p:cNvSpPr>
            <a:spLocks noChangeAspect="1"/>
          </p:cNvSpPr>
          <p:nvPr/>
        </p:nvSpPr>
        <p:spPr>
          <a:xfrm>
            <a:off x="828000" y="397963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ACA277-5E31-4324-842D-ECC34E7C354B}"/>
              </a:ext>
            </a:extLst>
          </p:cNvPr>
          <p:cNvSpPr txBox="1"/>
          <p:nvPr/>
        </p:nvSpPr>
        <p:spPr>
          <a:xfrm>
            <a:off x="1112484" y="3045355"/>
            <a:ext cx="1595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rgbClr val="C00000"/>
                </a:solidFill>
              </a:rPr>
              <a:t>pozadí scény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730D1A-46B8-47A2-9D33-5A2ADDAEBB50}"/>
              </a:ext>
            </a:extLst>
          </p:cNvPr>
          <p:cNvSpPr txBox="1"/>
          <p:nvPr/>
        </p:nvSpPr>
        <p:spPr>
          <a:xfrm>
            <a:off x="806861" y="137236"/>
            <a:ext cx="6563474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Bádání 3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cs-CZ" sz="36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Základní slovník</a:t>
            </a:r>
            <a:endParaRPr lang="cs-CZ" sz="3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0408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75269" y="1161384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216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Prozkoumej, jak pomocí nového bloku </a:t>
            </a:r>
            <a:r>
              <a:rPr lang="cs-CZ" sz="2200" b="1" dirty="0">
                <a:solidFill>
                  <a:srgbClr val="FA1D31"/>
                </a:solidFill>
              </a:rPr>
              <a:t>tečka</a:t>
            </a:r>
            <a:r>
              <a:rPr lang="cs-CZ" sz="2200" dirty="0">
                <a:latin typeface="+mj-lt"/>
                <a:cs typeface="Arial"/>
              </a:rPr>
              <a:t> sestavit scénáře pro nakreslení </a:t>
            </a:r>
            <a:r>
              <a:rPr lang="cs-CZ" sz="2200" b="1" dirty="0">
                <a:latin typeface="+mj-lt"/>
                <a:cs typeface="Arial"/>
              </a:rPr>
              <a:t>rovné čáry teček </a:t>
            </a:r>
            <a:r>
              <a:rPr lang="cs-CZ" sz="2200" dirty="0">
                <a:latin typeface="+mj-lt"/>
                <a:cs typeface="Arial"/>
              </a:rPr>
              <a:t>nebo </a:t>
            </a:r>
            <a:r>
              <a:rPr lang="cs-CZ" sz="2200" b="1" dirty="0">
                <a:latin typeface="+mj-lt"/>
                <a:cs typeface="Arial"/>
              </a:rPr>
              <a:t>tečkované kružnice</a:t>
            </a:r>
            <a:r>
              <a:rPr lang="cs-CZ" sz="2200" dirty="0">
                <a:latin typeface="+mj-lt"/>
                <a:cs typeface="Arial"/>
              </a:rPr>
              <a:t>. 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189" y="2688384"/>
            <a:ext cx="3413760" cy="31623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40688A0-E002-44B0-A4D1-F406D0B90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4F71459-490A-431F-B83C-96CB6CA5CA5E}"/>
              </a:ext>
            </a:extLst>
          </p:cNvPr>
          <p:cNvSpPr>
            <a:spLocks noChangeAspect="1"/>
          </p:cNvSpPr>
          <p:nvPr/>
        </p:nvSpPr>
        <p:spPr>
          <a:xfrm>
            <a:off x="874800" y="1450063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74E64B22-B163-42E1-BF70-693DC9519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3</a:t>
            </a:fld>
            <a:endParaRPr lang="sk-SK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5D331C-6C0F-499D-A507-76632F411E86}"/>
              </a:ext>
            </a:extLst>
          </p:cNvPr>
          <p:cNvSpPr txBox="1"/>
          <p:nvPr/>
        </p:nvSpPr>
        <p:spPr>
          <a:xfrm>
            <a:off x="875734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Tečky a čárky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73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720000" indent="-342900">
              <a:spcAft>
                <a:spcPts val="600"/>
              </a:spcAft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Vytvoř další blok </a:t>
            </a:r>
            <a:r>
              <a:rPr lang="cs-CZ" sz="2200" b="1" dirty="0">
                <a:solidFill>
                  <a:srgbClr val="FA1D31"/>
                </a:solidFill>
              </a:rPr>
              <a:t>čárka</a:t>
            </a:r>
            <a:r>
              <a:rPr lang="cs-CZ" sz="2200" b="1" dirty="0">
                <a:solidFill>
                  <a:srgbClr val="7030A0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a použij ho pro nakreslení</a:t>
            </a:r>
            <a:br>
              <a:rPr lang="cs-CZ" sz="2200" dirty="0">
                <a:latin typeface="+mj-lt"/>
                <a:cs typeface="Arial"/>
              </a:rPr>
            </a:br>
            <a:r>
              <a:rPr lang="cs-CZ" sz="2200" dirty="0">
                <a:latin typeface="+mj-lt"/>
                <a:cs typeface="Arial"/>
              </a:rPr>
              <a:t>přerušované čáry.</a:t>
            </a:r>
          </a:p>
          <a:p>
            <a:pPr marL="720000">
              <a:spcAft>
                <a:spcPts val="6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600"/>
              </a:spcAft>
            </a:pPr>
            <a:r>
              <a:rPr lang="cs-CZ" sz="2200" dirty="0">
                <a:latin typeface="+mj-lt"/>
                <a:cs typeface="Arial"/>
              </a:rPr>
              <a:t>Zkombinuj své bloky </a:t>
            </a:r>
            <a:r>
              <a:rPr lang="cs-CZ" sz="2200" b="1" dirty="0">
                <a:solidFill>
                  <a:srgbClr val="FA1D31"/>
                </a:solidFill>
              </a:rPr>
              <a:t>tečka</a:t>
            </a:r>
            <a:r>
              <a:rPr lang="cs-CZ" sz="2200" b="1" dirty="0">
                <a:solidFill>
                  <a:srgbClr val="7030A0"/>
                </a:solidFill>
              </a:rPr>
              <a:t> </a:t>
            </a:r>
            <a:r>
              <a:rPr lang="cs-CZ" sz="2200" dirty="0">
                <a:latin typeface="+mj-lt"/>
                <a:cs typeface="Arial"/>
              </a:rPr>
              <a:t>a </a:t>
            </a:r>
            <a:r>
              <a:rPr lang="cs-CZ" sz="2200" b="1" dirty="0">
                <a:solidFill>
                  <a:srgbClr val="FA1D31"/>
                </a:solidFill>
              </a:rPr>
              <a:t>čárka</a:t>
            </a:r>
            <a:r>
              <a:rPr lang="cs-CZ" sz="2200" b="1" dirty="0">
                <a:solidFill>
                  <a:srgbClr val="7030A0"/>
                </a:solidFill>
              </a:rPr>
              <a:t> </a:t>
            </a:r>
            <a:r>
              <a:rPr lang="cs-CZ" sz="2200" dirty="0">
                <a:solidFill>
                  <a:schemeClr val="tx1"/>
                </a:solidFill>
              </a:rPr>
              <a:t>a</a:t>
            </a:r>
            <a:r>
              <a:rPr lang="cs-CZ" sz="2200" dirty="0">
                <a:solidFill>
                  <a:schemeClr val="tx1"/>
                </a:solidFill>
                <a:latin typeface="+mj-lt"/>
                <a:cs typeface="Arial"/>
              </a:rPr>
              <a:t> nakresli </a:t>
            </a:r>
            <a:br>
              <a:rPr lang="cs-CZ" sz="2200" dirty="0">
                <a:solidFill>
                  <a:schemeClr val="tx1"/>
                </a:solidFill>
                <a:latin typeface="+mj-lt"/>
                <a:cs typeface="Arial"/>
              </a:rPr>
            </a:br>
            <a:r>
              <a:rPr lang="cs-CZ" sz="2200" dirty="0">
                <a:solidFill>
                  <a:schemeClr val="tx1"/>
                </a:solidFill>
                <a:latin typeface="+mj-lt"/>
                <a:cs typeface="Arial"/>
              </a:rPr>
              <a:t>čáru a kružnici z teček a čárek</a:t>
            </a:r>
            <a:r>
              <a:rPr lang="cs-CZ" sz="2200" dirty="0">
                <a:latin typeface="+mj-lt"/>
                <a:cs typeface="Arial"/>
              </a:rPr>
              <a:t>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892" y="1565313"/>
            <a:ext cx="438150" cy="2409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86" y="3937422"/>
            <a:ext cx="7348227" cy="228671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7CEB226-E555-401F-9947-F992F678A0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E2F13A6-636A-48F5-B4B1-3433EFA320B9}"/>
              </a:ext>
            </a:extLst>
          </p:cNvPr>
          <p:cNvSpPr>
            <a:spLocks noChangeAspect="1"/>
          </p:cNvSpPr>
          <p:nvPr/>
        </p:nvSpPr>
        <p:spPr>
          <a:xfrm>
            <a:off x="874800" y="1767305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A3D1C7E-EF71-4BEA-8F6F-E28669F8CDB6}"/>
              </a:ext>
            </a:extLst>
          </p:cNvPr>
          <p:cNvSpPr>
            <a:spLocks noChangeAspect="1"/>
          </p:cNvSpPr>
          <p:nvPr/>
        </p:nvSpPr>
        <p:spPr>
          <a:xfrm>
            <a:off x="874800" y="2923901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EA963FBA-E63A-4E07-9A2C-98F49E4DB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4</a:t>
            </a:fld>
            <a:endParaRPr lang="sk-SK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1B0591-07F8-4A0A-A8A7-660302E1A0E1}"/>
              </a:ext>
            </a:extLst>
          </p:cNvPr>
          <p:cNvSpPr txBox="1"/>
          <p:nvPr/>
        </p:nvSpPr>
        <p:spPr>
          <a:xfrm>
            <a:off x="875734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Tečky a čárky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351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AE82678-C53D-4023-9BC4-097077668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/>
              </a:rPr>
              <a:t>[Rozšíření]</a:t>
            </a:r>
            <a:r>
              <a:rPr lang="cs-CZ" sz="2000" b="1" dirty="0">
                <a:latin typeface="+mj-lt"/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Uprav </a:t>
            </a:r>
            <a:r>
              <a:rPr lang="cs-CZ" sz="2000" i="1" dirty="0">
                <a:latin typeface="+mj-lt"/>
                <a:cs typeface="Arial"/>
              </a:rPr>
              <a:t>úvodní scénář tak</a:t>
            </a:r>
            <a:r>
              <a:rPr lang="cs-CZ" sz="2000" dirty="0">
                <a:latin typeface="+mj-lt"/>
                <a:cs typeface="Arial"/>
              </a:rPr>
              <a:t>, aby pan </a:t>
            </a:r>
            <a:r>
              <a:rPr lang="cs-CZ" sz="2000" b="1" dirty="0">
                <a:latin typeface="+mj-lt"/>
                <a:cs typeface="Arial"/>
              </a:rPr>
              <a:t>Brouk</a:t>
            </a:r>
            <a:r>
              <a:rPr lang="cs-CZ" sz="2000" dirty="0">
                <a:latin typeface="+mj-lt"/>
                <a:cs typeface="Arial"/>
              </a:rPr>
              <a:t> začínal kreslit blíže</a:t>
            </a:r>
            <a:br>
              <a:rPr lang="cs-CZ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k levému okraji scény, otočený směrem vpravo. Použij blok:</a:t>
            </a:r>
            <a:endParaRPr lang="cs-CZ" sz="2200" dirty="0">
              <a:latin typeface="+mj-lt"/>
              <a:cs typeface="Arial"/>
            </a:endParaRPr>
          </a:p>
          <a:p>
            <a:pPr marL="720000"/>
            <a:endParaRPr lang="cs-CZ" sz="1200" dirty="0">
              <a:latin typeface="+mj-lt"/>
              <a:cs typeface="Arial"/>
            </a:endParaRPr>
          </a:p>
          <a:p>
            <a:pPr marL="720000"/>
            <a:endParaRPr lang="cs-CZ" sz="1200" dirty="0">
              <a:latin typeface="+mj-lt"/>
              <a:cs typeface="Arial"/>
            </a:endParaRPr>
          </a:p>
          <a:p>
            <a:pPr marL="720000"/>
            <a:endParaRPr lang="cs-CZ" sz="1200" dirty="0">
              <a:latin typeface="+mj-lt"/>
              <a:cs typeface="Arial"/>
            </a:endParaRPr>
          </a:p>
          <a:p>
            <a:pPr marL="720000">
              <a:spcBef>
                <a:spcPts val="1200"/>
              </a:spcBef>
              <a:spcAft>
                <a:spcPts val="600"/>
              </a:spcAft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[Rozšíření]</a:t>
            </a:r>
            <a:r>
              <a:rPr lang="cs-CZ" sz="2000" b="1" dirty="0">
                <a:cs typeface="Arial"/>
              </a:rPr>
              <a:t> </a:t>
            </a:r>
            <a:r>
              <a:rPr lang="cs-CZ" sz="2000" dirty="0">
                <a:latin typeface="+mj-lt"/>
                <a:cs typeface="Arial"/>
              </a:rPr>
              <a:t>Použij tuto kódovací tabulku a pro každé písmeno svého jména udělej nový blok, který nakreslí jeho odpovídající kód</a:t>
            </a:r>
            <a:br>
              <a:rPr lang="en-US" sz="2000" dirty="0">
                <a:latin typeface="+mj-lt"/>
                <a:cs typeface="Arial"/>
              </a:rPr>
            </a:br>
            <a:r>
              <a:rPr lang="cs-CZ" sz="2000" dirty="0">
                <a:latin typeface="+mj-lt"/>
                <a:cs typeface="Arial"/>
              </a:rPr>
              <a:t>v morseovce. 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latin typeface="+mj-lt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466" y="3748770"/>
            <a:ext cx="6960870" cy="25546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136BB3B-7B2F-4F9F-AADB-65AA60EFD7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800475" y="2083539"/>
            <a:ext cx="1543050" cy="58293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4D8643D-6B83-4383-9780-851ED8CA993C}"/>
              </a:ext>
            </a:extLst>
          </p:cNvPr>
          <p:cNvSpPr>
            <a:spLocks noChangeAspect="1"/>
          </p:cNvSpPr>
          <p:nvPr/>
        </p:nvSpPr>
        <p:spPr>
          <a:xfrm>
            <a:off x="874800" y="1384746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0175B94-CCAE-48F0-9FE2-7ED1CEB24B95}"/>
              </a:ext>
            </a:extLst>
          </p:cNvPr>
          <p:cNvSpPr>
            <a:spLocks noChangeAspect="1"/>
          </p:cNvSpPr>
          <p:nvPr/>
        </p:nvSpPr>
        <p:spPr>
          <a:xfrm>
            <a:off x="874800" y="2785589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79045F39-F70B-4CD3-99F5-C15836A0A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5</a:t>
            </a:fld>
            <a:endParaRPr lang="sk-SK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525A8-3AA1-4405-92B4-82CE5A5E24D7}"/>
              </a:ext>
            </a:extLst>
          </p:cNvPr>
          <p:cNvSpPr txBox="1"/>
          <p:nvPr/>
        </p:nvSpPr>
        <p:spPr>
          <a:xfrm>
            <a:off x="875734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[Rozšíření]</a:t>
            </a:r>
            <a:r>
              <a:rPr lang="cs-CZ" sz="3200" b="1" dirty="0">
                <a:solidFill>
                  <a:srgbClr val="0C3B6A"/>
                </a:solidFill>
                <a:latin typeface="Calibri" panose="020F0502020204030204" pitchFamily="34" charset="0"/>
              </a:rPr>
              <a:t>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Tečky a čárky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564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EEEA143-C530-47FC-903B-ABE10832F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>
            <a:noAutofit/>
          </a:bodyPr>
          <a:lstStyle/>
          <a:p>
            <a:pPr marL="108000">
              <a:spcAft>
                <a:spcPts val="1200"/>
              </a:spcAft>
            </a:pPr>
            <a:r>
              <a:rPr lang="sk-SK" sz="28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Diskutujeme</a:t>
            </a:r>
            <a:endParaRPr lang="sk-SK" sz="2200" dirty="0">
              <a:cs typeface="Arial"/>
            </a:endParaRPr>
          </a:p>
          <a:p>
            <a:pPr marL="108000">
              <a:spcAft>
                <a:spcPts val="1200"/>
              </a:spcAft>
            </a:pPr>
            <a:endParaRPr lang="cs-CZ" sz="2200" dirty="0">
              <a:latin typeface="+mj-lt"/>
              <a:cs typeface="Arial"/>
            </a:endParaRPr>
          </a:p>
          <a:p>
            <a:pPr marL="720000">
              <a:spcAft>
                <a:spcPts val="1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Jak jste naprogramovali kreslení tečky?</a:t>
            </a:r>
          </a:p>
          <a:p>
            <a:pPr marL="720000">
              <a:spcAft>
                <a:spcPts val="1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Čím se ve vašich nových blocích liší kreslení tečky a čárky?</a:t>
            </a:r>
          </a:p>
          <a:p>
            <a:pPr marL="720000">
              <a:spcAft>
                <a:spcPts val="12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Když kreslíte čáru teček nebo čárek, jak zajistíte, aby byly od sebe odděleny mezerou?</a:t>
            </a:r>
          </a:p>
          <a:p>
            <a:pPr marL="720000">
              <a:spcAft>
                <a:spcPts val="2400"/>
              </a:spcAft>
              <a:buClr>
                <a:schemeClr val="accent1"/>
              </a:buClr>
            </a:pPr>
            <a:r>
              <a:rPr lang="cs-CZ" sz="2200" dirty="0">
                <a:latin typeface="+mj-lt"/>
                <a:cs typeface="Arial"/>
              </a:rPr>
              <a:t>Zahrnuli jste vytváření mezery za tečkou a čárkou do definice svých nových bloků </a:t>
            </a:r>
            <a:r>
              <a:rPr lang="cs-CZ" sz="2200" b="1" dirty="0">
                <a:solidFill>
                  <a:srgbClr val="FA1D31"/>
                </a:solidFill>
              </a:rPr>
              <a:t>tečka</a:t>
            </a:r>
            <a:r>
              <a:rPr lang="cs-CZ" sz="2200" dirty="0">
                <a:latin typeface="+mj-lt"/>
                <a:cs typeface="Arial"/>
              </a:rPr>
              <a:t> a </a:t>
            </a:r>
            <a:r>
              <a:rPr lang="cs-CZ" sz="2200" b="1" dirty="0">
                <a:solidFill>
                  <a:srgbClr val="FA1D31"/>
                </a:solidFill>
              </a:rPr>
              <a:t>čárka</a:t>
            </a:r>
            <a:r>
              <a:rPr lang="cs-CZ" sz="2200" dirty="0">
                <a:latin typeface="+mj-lt"/>
                <a:cs typeface="Arial"/>
              </a:rPr>
              <a:t>, nebo do scénáře, který nové bloky používá pro kreslení čar a kružnic?</a:t>
            </a:r>
            <a:endParaRPr lang="cs-CZ" sz="2200" dirty="0">
              <a:cs typeface="Arial"/>
            </a:endParaRPr>
          </a:p>
          <a:p>
            <a:pPr marL="342900" indent="-342900">
              <a:spcAft>
                <a:spcPts val="2400"/>
              </a:spcAft>
              <a:buClr>
                <a:schemeClr val="accent1"/>
              </a:buClr>
              <a:buFont typeface="Wingdings" charset="2"/>
              <a:buChar char="u"/>
            </a:pPr>
            <a:endParaRPr lang="sk-SK" sz="2200" dirty="0">
              <a:latin typeface="+mj-lt"/>
              <a:cs typeface="Arial"/>
            </a:endParaRPr>
          </a:p>
          <a:p>
            <a:pPr>
              <a:spcAft>
                <a:spcPts val="2400"/>
              </a:spcAft>
              <a:buClr>
                <a:schemeClr val="accent1"/>
              </a:buClr>
            </a:pPr>
            <a:endParaRPr lang="sk-SK" sz="2200" dirty="0">
              <a:latin typeface="+mj-lt"/>
              <a:cs typeface="Arial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F9525B0-A830-4E0A-A9B9-267C078F36E5}"/>
              </a:ext>
            </a:extLst>
          </p:cNvPr>
          <p:cNvSpPr/>
          <p:nvPr/>
        </p:nvSpPr>
        <p:spPr>
          <a:xfrm>
            <a:off x="875098" y="2436013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CF6A84C-5BB0-4FCA-A377-7E3402B9B2B7}"/>
              </a:ext>
            </a:extLst>
          </p:cNvPr>
          <p:cNvSpPr/>
          <p:nvPr/>
        </p:nvSpPr>
        <p:spPr>
          <a:xfrm>
            <a:off x="875098" y="2900229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B0BEC65-4432-48CB-9635-04B2D69DB4BF}"/>
              </a:ext>
            </a:extLst>
          </p:cNvPr>
          <p:cNvSpPr/>
          <p:nvPr/>
        </p:nvSpPr>
        <p:spPr>
          <a:xfrm>
            <a:off x="875098" y="3419390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FFF80CB-454D-441B-9494-9701F18A27A6}"/>
              </a:ext>
            </a:extLst>
          </p:cNvPr>
          <p:cNvSpPr/>
          <p:nvPr/>
        </p:nvSpPr>
        <p:spPr>
          <a:xfrm>
            <a:off x="875098" y="4239828"/>
            <a:ext cx="210816" cy="205630"/>
          </a:xfrm>
          <a:prstGeom prst="ellipse">
            <a:avLst/>
          </a:prstGeom>
          <a:solidFill>
            <a:srgbClr val="4A6CD4"/>
          </a:solidFill>
          <a:ln w="34925">
            <a:solidFill>
              <a:srgbClr val="4A6CD4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E718EDD3-E361-4B04-A8BD-FE925187F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6</a:t>
            </a:fld>
            <a:endParaRPr lang="sk-SK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2D0776-748C-48EA-A49C-1CC03E631C56}"/>
              </a:ext>
            </a:extLst>
          </p:cNvPr>
          <p:cNvSpPr txBox="1"/>
          <p:nvPr/>
        </p:nvSpPr>
        <p:spPr>
          <a:xfrm>
            <a:off x="875734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2.3.1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Tečky a čárky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13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E3B636E-8436-44E5-B367-540A2AAB1B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 w="25400" cmpd="sng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bIns="144000" rtlCol="0">
            <a:noAutofit/>
          </a:bodyPr>
          <a:lstStyle/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/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sk-SK" sz="2800" b="1" cap="small" dirty="0">
              <a:latin typeface="Calibri" panose="020F050202020403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cs-CZ" sz="2800" b="1" cap="small" dirty="0">
                <a:solidFill>
                  <a:srgbClr val="C00000"/>
                </a:solidFill>
                <a:latin typeface="Calibri" panose="020F0502020204030204" pitchFamily="34" charset="0"/>
              </a:rPr>
              <a:t>Aktivita 2.3.2 Bez klávesnice</a:t>
            </a:r>
          </a:p>
          <a:p>
            <a:pPr algn="ctr">
              <a:spcAft>
                <a:spcPts val="1800"/>
              </a:spcAft>
            </a:pPr>
            <a:r>
              <a:rPr lang="cs-CZ" sz="5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Jaký obrázek?</a:t>
            </a: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sk-SK" sz="2400" b="1" cap="small" dirty="0">
              <a:latin typeface="Calibri" panose="020F0502020204030204" pitchFamily="34" charset="0"/>
            </a:endParaRP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4D920FA-3772-4BC3-80D0-AF3F8AA9B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7</a:t>
            </a:fld>
            <a:endParaRPr lang="sk-SK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AA3E12-50C5-4EF5-AF47-BDE1C9030964}"/>
              </a:ext>
            </a:extLst>
          </p:cNvPr>
          <p:cNvSpPr txBox="1"/>
          <p:nvPr/>
        </p:nvSpPr>
        <p:spPr>
          <a:xfrm>
            <a:off x="252000" y="396000"/>
            <a:ext cx="6474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</a:t>
            </a:r>
            <a:r>
              <a:rPr lang="cs-CZ" sz="1600" b="1" cap="small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 2 	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Grafika pana Brouka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defTabSz="393700">
              <a:lnSpc>
                <a:spcPts val="1800"/>
              </a:lnSpc>
              <a:tabLst>
                <a:tab pos="1249363" algn="l"/>
              </a:tabLst>
            </a:pP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Bádání </a:t>
            </a:r>
            <a:r>
              <a:rPr lang="en-US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3</a:t>
            </a:r>
            <a:r>
              <a:rPr lang="cs-CZ" sz="1600" b="1" dirty="0">
                <a:solidFill>
                  <a:srgbClr val="0C3B6A"/>
                </a:solidFill>
                <a:latin typeface="Calibri" panose="020F0502020204030204" pitchFamily="34" charset="0"/>
              </a:rPr>
              <a:t>	Objevujeme tečky</a:t>
            </a:r>
            <a:endParaRPr lang="cs-CZ" sz="1600" b="1" cap="small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555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B1E26464-E8BE-4E6B-8354-3E76A082E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dirty="0">
                <a:cs typeface="Arial"/>
              </a:rPr>
              <a:t>Přečti si tyto scénáře a nakresli nebo popiš, jaký obrázek každý scénář při provedení nakreslí.</a:t>
            </a:r>
            <a:endParaRPr lang="cs-CZ" sz="2200" dirty="0">
              <a:cs typeface="Arial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54226" y="4735946"/>
            <a:ext cx="1747550" cy="1656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80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653224" y="4741145"/>
            <a:ext cx="1747550" cy="1656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80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65" name="Rectangle 64"/>
          <p:cNvSpPr/>
          <p:nvPr/>
        </p:nvSpPr>
        <p:spPr>
          <a:xfrm>
            <a:off x="4752222" y="4741145"/>
            <a:ext cx="1747550" cy="1656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80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66" name="Rectangle 65"/>
          <p:cNvSpPr/>
          <p:nvPr/>
        </p:nvSpPr>
        <p:spPr>
          <a:xfrm>
            <a:off x="6851220" y="4735946"/>
            <a:ext cx="1747550" cy="1656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80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CC7778F-C3DB-46E0-A8AA-8F82C1B049F5}"/>
              </a:ext>
            </a:extLst>
          </p:cNvPr>
          <p:cNvSpPr>
            <a:spLocks noChangeAspect="1"/>
          </p:cNvSpPr>
          <p:nvPr/>
        </p:nvSpPr>
        <p:spPr>
          <a:xfrm>
            <a:off x="874800" y="138272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Slide Number Placeholder 2">
            <a:extLst>
              <a:ext uri="{FF2B5EF4-FFF2-40B4-BE49-F238E27FC236}">
                <a16:creationId xmlns:a16="http://schemas.microsoft.com/office/drawing/2014/main" id="{F155C3DA-2561-4C81-BC75-19430052E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8</a:t>
            </a:fld>
            <a:endParaRPr lang="sk-SK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F41272-406B-4FFD-AC95-23519F64ADC6}"/>
              </a:ext>
            </a:extLst>
          </p:cNvPr>
          <p:cNvSpPr txBox="1"/>
          <p:nvPr/>
        </p:nvSpPr>
        <p:spPr>
          <a:xfrm>
            <a:off x="883101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Jaký obrázek?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ACDDF32-2270-42E5-8250-52829C757160}"/>
              </a:ext>
            </a:extLst>
          </p:cNvPr>
          <p:cNvGrpSpPr/>
          <p:nvPr/>
        </p:nvGrpSpPr>
        <p:grpSpPr>
          <a:xfrm>
            <a:off x="441727" y="1689241"/>
            <a:ext cx="8319388" cy="3224593"/>
            <a:chOff x="441727" y="1733485"/>
            <a:chExt cx="8319388" cy="322459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D6EC93A-80EF-4EA7-B7CD-759F0F6E3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41727" y="2097149"/>
              <a:ext cx="2127504" cy="285902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58FAAE8-31DD-4B82-AE69-4A7AC34D12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2633704" y="2160014"/>
              <a:ext cx="1999488" cy="279806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FA4DEDA-0600-46AD-B432-F58E09A59C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4697665" y="2160014"/>
              <a:ext cx="1999488" cy="279806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DAF2306-FF4C-4DC1-B73F-E97C554A16A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6761627" y="1807970"/>
              <a:ext cx="1999488" cy="313944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1A2CFB7-261F-4A78-867F-862541E117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19513" y="2060481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B743949-54B9-48C9-81A4-C828F4E30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85552" y="2060481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649C95D-399C-4D47-81C0-7EE574818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48121" y="2063562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DAC3403-5BE8-4769-871C-85DFED8D5B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31145" y="1733485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889238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2000" y="1166400"/>
            <a:ext cx="8481600" cy="5313600"/>
          </a:xfrm>
          <a:prstGeom prst="rect">
            <a:avLst/>
          </a:prstGeom>
          <a:solidFill>
            <a:srgbClr val="D7DDD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80000" rIns="144000" bIns="144000" rtlCol="0">
            <a:noAutofit/>
          </a:bodyPr>
          <a:lstStyle/>
          <a:p>
            <a:pPr marL="720000">
              <a:spcAft>
                <a:spcPts val="600"/>
              </a:spcAft>
            </a:pPr>
            <a:r>
              <a:rPr lang="cs-CZ" sz="2000" dirty="0">
                <a:cs typeface="Arial"/>
              </a:rPr>
              <a:t>Přečti si tyto scénáře a nakresli nebo popiš, jaký obrázek každý scénář při provedení nakreslí.</a:t>
            </a:r>
          </a:p>
          <a:p>
            <a:pPr marL="720000">
              <a:spcAft>
                <a:spcPts val="600"/>
              </a:spcAft>
            </a:pPr>
            <a:endParaRPr lang="sk-SK" sz="2200" dirty="0">
              <a:cs typeface="Arial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E1FB7B6-97CE-48E8-9A39-33441FCC424D}"/>
              </a:ext>
            </a:extLst>
          </p:cNvPr>
          <p:cNvSpPr/>
          <p:nvPr/>
        </p:nvSpPr>
        <p:spPr>
          <a:xfrm>
            <a:off x="2653224" y="4741145"/>
            <a:ext cx="1747550" cy="1656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80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46CBD49-C2EF-43E2-8A6F-2CDAB9C3461D}"/>
              </a:ext>
            </a:extLst>
          </p:cNvPr>
          <p:cNvSpPr/>
          <p:nvPr/>
        </p:nvSpPr>
        <p:spPr>
          <a:xfrm>
            <a:off x="4752222" y="4741145"/>
            <a:ext cx="1747550" cy="1656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80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6A009E0-CA8E-4D43-99CA-344694D2E62B}"/>
              </a:ext>
            </a:extLst>
          </p:cNvPr>
          <p:cNvSpPr/>
          <p:nvPr/>
        </p:nvSpPr>
        <p:spPr>
          <a:xfrm>
            <a:off x="6851220" y="4735946"/>
            <a:ext cx="1747550" cy="1656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80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9ACDC685-8D54-4317-B1EE-FA2B1ADC0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6176" y="438269"/>
            <a:ext cx="1740693" cy="453390"/>
          </a:xfrm>
          <a:prstGeom prst="rect">
            <a:avLst/>
          </a:prstGeom>
        </p:spPr>
      </p:pic>
      <p:sp>
        <p:nvSpPr>
          <p:cNvPr id="5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492504" y="6474984"/>
            <a:ext cx="1600200" cy="250717"/>
          </a:xfrm>
        </p:spPr>
        <p:txBody>
          <a:bodyPr/>
          <a:lstStyle/>
          <a:p>
            <a:fld id="{D9076724-0349-49A4-87F6-74FEE3C80CA5}" type="slidenum">
              <a:rPr lang="sk-SK" b="1" smtClean="0"/>
              <a:t>9</a:t>
            </a:fld>
            <a:endParaRPr lang="sk-SK" b="1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17552C7-3CFF-4605-BC3D-1C6E960256A6}"/>
              </a:ext>
            </a:extLst>
          </p:cNvPr>
          <p:cNvSpPr>
            <a:spLocks noChangeAspect="1"/>
          </p:cNvSpPr>
          <p:nvPr/>
        </p:nvSpPr>
        <p:spPr>
          <a:xfrm>
            <a:off x="874800" y="1382720"/>
            <a:ext cx="216000" cy="216000"/>
          </a:xfrm>
          <a:prstGeom prst="rect">
            <a:avLst/>
          </a:prstGeom>
          <a:solidFill>
            <a:srgbClr val="0E9A6C"/>
          </a:solidFill>
          <a:ln>
            <a:solidFill>
              <a:srgbClr val="0E9A6C"/>
            </a:solidFill>
          </a:ln>
          <a:effectLst>
            <a:outerShdw blurRad="40000" dist="38100" dir="3600000" rotWithShape="0">
              <a:srgbClr val="000000">
                <a:alpha val="41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387C6A-F626-4317-9645-76DF1BB8B816}"/>
              </a:ext>
            </a:extLst>
          </p:cNvPr>
          <p:cNvSpPr txBox="1"/>
          <p:nvPr/>
        </p:nvSpPr>
        <p:spPr>
          <a:xfrm>
            <a:off x="883101" y="292296"/>
            <a:ext cx="686717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82588">
              <a:tabLst>
                <a:tab pos="1249363" algn="l"/>
              </a:tabLst>
            </a:pP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Modul 2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Bádání 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</a:rPr>
              <a:t>3  </a:t>
            </a:r>
            <a:r>
              <a:rPr lang="cs-CZ" sz="1200" b="1" dirty="0">
                <a:solidFill>
                  <a:srgbClr val="C00000"/>
                </a:solidFill>
                <a:latin typeface="Calibri" panose="020F0502020204030204" pitchFamily="34" charset="0"/>
                <a:cs typeface="Century Gothic"/>
                <a:sym typeface="Wingdings" panose="05000000000000000000" pitchFamily="2" charset="2"/>
              </a:rPr>
              <a:t></a:t>
            </a:r>
            <a:r>
              <a:rPr lang="cs-CZ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  Aktivita 2.3.2</a:t>
            </a:r>
            <a:endParaRPr lang="cs-CZ" sz="1600" b="1" dirty="0">
              <a:solidFill>
                <a:srgbClr val="C00000"/>
              </a:solidFill>
              <a:latin typeface="Calibri" panose="020F0502020204030204" pitchFamily="34" charset="0"/>
              <a:cs typeface="Century Gothic"/>
            </a:endParaRPr>
          </a:p>
          <a:p>
            <a:pPr algn="ctr" defTabSz="393700">
              <a:lnSpc>
                <a:spcPts val="3200"/>
              </a:lnSpc>
              <a:tabLst>
                <a:tab pos="1249363" algn="l"/>
              </a:tabLst>
            </a:pPr>
            <a:r>
              <a:rPr lang="cs-CZ" sz="2200" b="1" dirty="0">
                <a:solidFill>
                  <a:srgbClr val="0C3B6A"/>
                </a:solidFill>
                <a:latin typeface="Calibri" panose="020F0502020204030204" pitchFamily="34" charset="0"/>
              </a:rPr>
              <a:t>Bez klávesnice: </a:t>
            </a:r>
            <a:r>
              <a:rPr lang="cs-CZ" sz="2800" b="1" dirty="0">
                <a:solidFill>
                  <a:srgbClr val="0C3B6A"/>
                </a:solidFill>
                <a:latin typeface="Calibri" panose="020F0502020204030204" pitchFamily="34" charset="0"/>
              </a:rPr>
              <a:t>Jaký obrázek?</a:t>
            </a:r>
            <a:endParaRPr lang="cs-CZ" sz="2000" b="1" dirty="0">
              <a:solidFill>
                <a:srgbClr val="0C3B6A"/>
              </a:solidFill>
              <a:latin typeface="Calibri" panose="020F050202020403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831EA3D-6A2D-4DA3-9FB2-DBFCC3A6CFA3}"/>
              </a:ext>
            </a:extLst>
          </p:cNvPr>
          <p:cNvGrpSpPr/>
          <p:nvPr/>
        </p:nvGrpSpPr>
        <p:grpSpPr>
          <a:xfrm>
            <a:off x="441727" y="1689241"/>
            <a:ext cx="8319388" cy="3224593"/>
            <a:chOff x="441727" y="1733485"/>
            <a:chExt cx="8319388" cy="322459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8C404B7-4BC5-40B5-B37D-ADC1EB200E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41727" y="2097149"/>
              <a:ext cx="2127504" cy="285902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BE23E6B9-76EC-40A4-87ED-5F943CD04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2633704" y="2160014"/>
              <a:ext cx="1999488" cy="2798064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E7FD6B6-1D52-448F-9C31-BB89120B4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4697665" y="2160014"/>
              <a:ext cx="1999488" cy="279806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96B7803-1A09-4A6E-AB76-DD833123A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6761627" y="1807970"/>
              <a:ext cx="1999488" cy="313944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A591A06-6547-48B8-AF99-396B4EE1B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19513" y="2060481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74FE741-2BC5-48FE-AA43-B9CE6FCFE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85552" y="2060481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19DE91E-0751-486F-8CB5-969478F8C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48121" y="2063562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F6400E9-0F3E-4973-9452-865E001E11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31145" y="1733485"/>
              <a:ext cx="282893" cy="2828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1ADAB777-45AA-4589-B189-9D382C96423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95" y="4979359"/>
            <a:ext cx="1489710" cy="133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828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4749</TotalTime>
  <Words>1259</Words>
  <Application>Microsoft Office PowerPoint</Application>
  <PresentationFormat>On-screen Show (4:3)</PresentationFormat>
  <Paragraphs>192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Benton</dc:creator>
  <cp:lastModifiedBy>Kalaš Ivan</cp:lastModifiedBy>
  <cp:revision>361</cp:revision>
  <cp:lastPrinted>2015-09-05T18:41:50Z</cp:lastPrinted>
  <dcterms:created xsi:type="dcterms:W3CDTF">2015-02-19T13:35:50Z</dcterms:created>
  <dcterms:modified xsi:type="dcterms:W3CDTF">2020-06-21T19:56:50Z</dcterms:modified>
</cp:coreProperties>
</file>