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60" r:id="rId3"/>
    <p:sldId id="359" r:id="rId4"/>
    <p:sldId id="375" r:id="rId5"/>
    <p:sldId id="360" r:id="rId6"/>
    <p:sldId id="303" r:id="rId7"/>
    <p:sldId id="334" r:id="rId8"/>
    <p:sldId id="342" r:id="rId9"/>
    <p:sldId id="343" r:id="rId10"/>
    <p:sldId id="361" r:id="rId11"/>
    <p:sldId id="363" r:id="rId12"/>
    <p:sldId id="376" r:id="rId13"/>
    <p:sldId id="352" r:id="rId14"/>
    <p:sldId id="362" r:id="rId15"/>
    <p:sldId id="353" r:id="rId16"/>
    <p:sldId id="344" r:id="rId17"/>
    <p:sldId id="335" r:id="rId18"/>
    <p:sldId id="367" r:id="rId19"/>
    <p:sldId id="324" r:id="rId20"/>
    <p:sldId id="369" r:id="rId21"/>
    <p:sldId id="370" r:id="rId22"/>
    <p:sldId id="368" r:id="rId23"/>
    <p:sldId id="345" r:id="rId24"/>
    <p:sldId id="371" r:id="rId25"/>
    <p:sldId id="364" r:id="rId26"/>
    <p:sldId id="347" r:id="rId27"/>
    <p:sldId id="348" r:id="rId28"/>
    <p:sldId id="365" r:id="rId29"/>
    <p:sldId id="372" r:id="rId30"/>
    <p:sldId id="349" r:id="rId31"/>
    <p:sldId id="373" r:id="rId32"/>
    <p:sldId id="366" r:id="rId33"/>
    <p:sldId id="356" r:id="rId34"/>
    <p:sldId id="374" r:id="rId35"/>
    <p:sldId id="357" r:id="rId36"/>
    <p:sldId id="341" r:id="rId37"/>
    <p:sldId id="358" r:id="rId3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5959"/>
    <a:srgbClr val="FA6201"/>
    <a:srgbClr val="4C1DFA"/>
    <a:srgbClr val="F81D31"/>
    <a:srgbClr val="FA8000"/>
    <a:srgbClr val="2D5FEF"/>
    <a:srgbClr val="0E49FA"/>
    <a:srgbClr val="4F28B3"/>
    <a:srgbClr val="CD3250"/>
    <a:srgbClr val="FD3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029" autoAdjust="0"/>
    <p:restoredTop sz="96062" autoAdjust="0"/>
  </p:normalViewPr>
  <p:slideViewPr>
    <p:cSldViewPr snapToGrid="0" snapToObjects="1">
      <p:cViewPr varScale="1">
        <p:scale>
          <a:sx n="104" d="100"/>
          <a:sy n="104" d="100"/>
        </p:scale>
        <p:origin x="1267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4" d="100"/>
          <a:sy n="64" d="100"/>
        </p:scale>
        <p:origin x="-3396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850AB-5FDF-40D1-8B73-015F016A565A}" type="datetimeFigureOut">
              <a:rPr lang="en-GB" smtClean="0"/>
              <a:t>21/06/2020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96926-B5F0-4F4F-8B36-8CD5801753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258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79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87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98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499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62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576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9EFF-E901-EE42-A4EE-EF4A388745C3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95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>
              <a:spcAft>
                <a:spcPts val="600"/>
              </a:spcAft>
            </a:pPr>
            <a:endParaRPr lang="cs-CZ" sz="2400" dirty="0">
              <a:cs typeface="Arial"/>
            </a:endParaRPr>
          </a:p>
          <a:p>
            <a:pPr>
              <a:spcAft>
                <a:spcPts val="1800"/>
              </a:spcAft>
            </a:pPr>
            <a:endParaRPr lang="cs-CZ" sz="2400" dirty="0">
              <a:cs typeface="Arial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3.1.1 </a:t>
            </a:r>
          </a:p>
          <a:p>
            <a:pPr algn="ctr"/>
            <a:r>
              <a:rPr lang="cs-CZ" sz="60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Čtyři hrdinové</a:t>
            </a:r>
          </a:p>
          <a:p>
            <a:pPr algn="ctr">
              <a:spcAft>
                <a:spcPts val="600"/>
              </a:spcAft>
            </a:pPr>
            <a:endParaRPr lang="cs-CZ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cs-CZ" sz="2400" dirty="0">
              <a:latin typeface="+mj-lt"/>
              <a:cs typeface="Arial"/>
            </a:endParaRP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461C5E90-D447-4EEC-8904-AB5AF225B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cs-CZ" b="1" smtClean="0"/>
              <a:t>1</a:t>
            </a:fld>
            <a:endParaRPr lang="cs-CZ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00E0C0-BBC2-40E5-8D73-74D974441437}"/>
              </a:ext>
            </a:extLst>
          </p:cNvPr>
          <p:cNvSpPr txBox="1"/>
          <p:nvPr/>
        </p:nvSpPr>
        <p:spPr>
          <a:xfrm>
            <a:off x="252000" y="396000"/>
            <a:ext cx="6474975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Postavy ožívají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03B509-C7E9-465C-8A95-4F891332B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504" y="3904263"/>
            <a:ext cx="3392329" cy="10929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AC2909-F6FF-411E-8378-2B743EED55F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cs-CZ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cs-CZ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cs-CZ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cs-CZ" sz="2200" dirty="0">
              <a:cs typeface="Arial"/>
            </a:endParaRPr>
          </a:p>
          <a:p>
            <a:pPr marL="720000"/>
            <a:endParaRPr lang="cs-CZ" sz="2200" dirty="0">
              <a:cs typeface="Arial"/>
            </a:endParaRPr>
          </a:p>
          <a:p>
            <a:pPr marL="720000">
              <a:spcAft>
                <a:spcPts val="2400"/>
              </a:spcAft>
            </a:pPr>
            <a:r>
              <a:rPr lang="cs-CZ" sz="2000" dirty="0">
                <a:cs typeface="Arial"/>
              </a:rPr>
              <a:t>Uprav scénář tak, aby se </a:t>
            </a:r>
            <a:r>
              <a:rPr lang="cs-CZ" sz="2000" b="1" dirty="0" err="1">
                <a:cs typeface="Arial"/>
              </a:rPr>
              <a:t>Nano</a:t>
            </a:r>
            <a:r>
              <a:rPr lang="cs-CZ" sz="2000" dirty="0">
                <a:cs typeface="Arial"/>
              </a:rPr>
              <a:t> po každém teleportování objevil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někde jinde </a:t>
            </a:r>
            <a:r>
              <a:rPr lang="cs-CZ" sz="2000" dirty="0">
                <a:cs typeface="Arial"/>
              </a:rPr>
              <a:t>na scéně.</a:t>
            </a:r>
          </a:p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Pamatuješ si ještě, jak pan </a:t>
            </a:r>
            <a:r>
              <a:rPr lang="cs-CZ" sz="2000" b="1" dirty="0">
                <a:cs typeface="Arial"/>
              </a:rPr>
              <a:t>Brouk</a:t>
            </a:r>
            <a:br>
              <a:rPr lang="cs-CZ" sz="2000" dirty="0">
                <a:cs typeface="Arial"/>
              </a:rPr>
            </a:br>
            <a:r>
              <a:rPr lang="cs-CZ" sz="2000" dirty="0">
                <a:cs typeface="Arial"/>
              </a:rPr>
              <a:t>skákal na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náhodnou pozici </a:t>
            </a:r>
            <a:r>
              <a:rPr lang="cs-CZ" sz="2000" dirty="0">
                <a:cs typeface="Arial"/>
              </a:rPr>
              <a:t>na scéně?</a:t>
            </a:r>
          </a:p>
          <a:p>
            <a:pPr marL="197100">
              <a:spcAft>
                <a:spcPts val="1200"/>
              </a:spcAft>
              <a:buClr>
                <a:schemeClr val="accent1"/>
              </a:buClr>
            </a:pPr>
            <a:endParaRPr lang="cs-CZ" sz="2200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67662" y="4523315"/>
            <a:ext cx="3489008" cy="175736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26000" y="1476000"/>
            <a:ext cx="7128000" cy="1589048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bIns="144000">
            <a:spAutoFit/>
          </a:bodyPr>
          <a:lstStyle/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přesně dělá blok </a:t>
            </a:r>
            <a:r>
              <a:rPr lang="cs-CZ" dirty="0">
                <a:solidFill>
                  <a:schemeClr val="bg1"/>
                </a:solidFill>
              </a:rPr>
              <a:t>skryj se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? Co by se stalo, jestli bychom</a:t>
            </a:r>
            <a:br>
              <a:rPr lang="cs-CZ" b="1" dirty="0">
                <a:solidFill>
                  <a:schemeClr val="bg1"/>
                </a:solidFill>
                <a:cs typeface="Arial"/>
              </a:rPr>
            </a:br>
            <a:r>
              <a:rPr lang="cs-CZ" b="1" dirty="0">
                <a:solidFill>
                  <a:schemeClr val="bg1"/>
                </a:solidFill>
                <a:cs typeface="Arial"/>
              </a:rPr>
              <a:t>ve scénáři vůbec  nepoužili blok </a:t>
            </a:r>
            <a:r>
              <a:rPr lang="cs-CZ" dirty="0">
                <a:solidFill>
                  <a:schemeClr val="bg1"/>
                </a:solidFill>
              </a:rPr>
              <a:t>ukaž se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– kde by byl potom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Nano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?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Když znovu klikneme na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Nana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, teleportuje se zas někam jinam?</a:t>
            </a:r>
            <a:br>
              <a:rPr lang="cs-CZ" b="1" dirty="0">
                <a:solidFill>
                  <a:schemeClr val="bg1"/>
                </a:solidFill>
                <a:cs typeface="Arial"/>
              </a:rPr>
            </a:br>
            <a:r>
              <a:rPr lang="cs-CZ" b="1" dirty="0">
                <a:solidFill>
                  <a:schemeClr val="bg1"/>
                </a:solidFill>
                <a:cs typeface="Arial"/>
              </a:rPr>
              <a:t>Jestli ne, tak proč?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0DAA6863-BA3F-47DD-B125-27ECB056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cs-CZ" b="1" smtClean="0"/>
              <a:t>10</a:t>
            </a:fld>
            <a:endParaRPr lang="cs-CZ" b="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6ED40C-AD88-456A-BDB0-036611275E40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>
                <a:solidFill>
                  <a:srgbClr val="C00000"/>
                </a:solidFill>
                <a:latin typeface="Calibri" panose="020F0502020204030204" pitchFamily="34" charset="0"/>
              </a:rPr>
              <a:t>  Aktivita 3.1.2</a:t>
            </a:r>
            <a:endParaRPr lang="cs-CZ" sz="1600" b="1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>
                <a:solidFill>
                  <a:srgbClr val="0C3B6A"/>
                </a:solidFill>
                <a:latin typeface="Calibri" panose="020F0502020204030204" pitchFamily="34" charset="0"/>
              </a:rPr>
              <a:t>Nano se teleportuje</a:t>
            </a:r>
            <a:endParaRPr lang="cs-CZ" sz="2000" b="1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C36EC-2669-4A78-AAEC-7952943FFA49}"/>
              </a:ext>
            </a:extLst>
          </p:cNvPr>
          <p:cNvSpPr>
            <a:spLocks noChangeAspect="1"/>
          </p:cNvSpPr>
          <p:nvPr/>
        </p:nvSpPr>
        <p:spPr>
          <a:xfrm>
            <a:off x="874800" y="364993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0226CB4-27F2-4EE1-9B8F-1196E784BAEB}"/>
              </a:ext>
            </a:extLst>
          </p:cNvPr>
          <p:cNvSpPr/>
          <p:nvPr/>
        </p:nvSpPr>
        <p:spPr>
          <a:xfrm>
            <a:off x="1224000" y="1660854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EFC8E2C-344C-4CB5-B95D-6E2191EEB05B}"/>
              </a:ext>
            </a:extLst>
          </p:cNvPr>
          <p:cNvSpPr/>
          <p:nvPr/>
        </p:nvSpPr>
        <p:spPr>
          <a:xfrm>
            <a:off x="1224000" y="239526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61CEA3-418E-4378-A7C1-CA58B0F168AC}"/>
              </a:ext>
            </a:extLst>
          </p:cNvPr>
          <p:cNvSpPr txBox="1"/>
          <p:nvPr/>
        </p:nvSpPr>
        <p:spPr>
          <a:xfrm>
            <a:off x="7735438" y="1370413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cs-CZ" sz="4400" b="1">
                <a:solidFill>
                  <a:schemeClr val="bg1"/>
                </a:solidFill>
              </a:rPr>
              <a:t>?</a:t>
            </a:r>
            <a:endParaRPr lang="cs-CZ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70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  <a:p>
            <a:pPr marL="720000"/>
            <a:endParaRPr lang="sk-SK" sz="2200" dirty="0">
              <a:cs typeface="Arial"/>
            </a:endParaRPr>
          </a:p>
          <a:p>
            <a:pPr marL="540000" indent="-342900">
              <a:spcAft>
                <a:spcPts val="12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26000" y="1493544"/>
            <a:ext cx="7128000" cy="1275698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44000" bIns="144000">
            <a:spAutoFit/>
          </a:bodyPr>
          <a:lstStyle/>
          <a:p>
            <a:pPr marL="504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Jaké hodnoty jsme zvolili pro pozice x a y? Proč právě ty?</a:t>
            </a:r>
          </a:p>
          <a:p>
            <a:pPr marL="504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by se stalo, kdybychom pro obě pozice x a y zvolili pouze kladná čísla, např. náhodně od 10 do 150?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25278" y="3592621"/>
            <a:ext cx="7224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cs typeface="Arial"/>
              </a:rPr>
              <a:t>Vytvoř pro </a:t>
            </a:r>
            <a:r>
              <a:rPr lang="cs-CZ" sz="2000" b="1" dirty="0" err="1">
                <a:cs typeface="Arial"/>
              </a:rPr>
              <a:t>Nana</a:t>
            </a:r>
            <a:r>
              <a:rPr lang="cs-CZ" sz="2000" dirty="0">
                <a:cs typeface="Arial"/>
              </a:rPr>
              <a:t> vlastní blok </a:t>
            </a:r>
            <a:r>
              <a:rPr lang="cs-CZ" sz="2000" b="1" dirty="0">
                <a:solidFill>
                  <a:srgbClr val="F81D31"/>
                </a:solidFill>
                <a:cs typeface="Arial"/>
              </a:rPr>
              <a:t>teleportuj se</a:t>
            </a:r>
            <a:r>
              <a:rPr lang="cs-CZ" sz="2000" dirty="0">
                <a:cs typeface="Arial"/>
              </a:rPr>
              <a:t>, aby celé jeho chování po kliknutí bylo pouze toto: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48087" y="4514425"/>
            <a:ext cx="1647825" cy="1362075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4EF59224-67CB-474F-AF20-954E29CCC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C96AD5-5DC4-4B9E-B598-AF7B8E3B64C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599486D-F8AC-4264-A371-FE4105ED3432}"/>
              </a:ext>
            </a:extLst>
          </p:cNvPr>
          <p:cNvSpPr/>
          <p:nvPr/>
        </p:nvSpPr>
        <p:spPr>
          <a:xfrm>
            <a:off x="1224000" y="166584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58B1BD4-7694-4DEC-AC74-3FB5D915EE75}"/>
              </a:ext>
            </a:extLst>
          </p:cNvPr>
          <p:cNvSpPr/>
          <p:nvPr/>
        </p:nvSpPr>
        <p:spPr>
          <a:xfrm>
            <a:off x="1224000" y="205735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D510A3-6637-4085-B616-2BAC48DEA4B8}"/>
              </a:ext>
            </a:extLst>
          </p:cNvPr>
          <p:cNvSpPr txBox="1"/>
          <p:nvPr/>
        </p:nvSpPr>
        <p:spPr>
          <a:xfrm>
            <a:off x="7735438" y="1399441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CBB8D0-2C23-442A-9F2C-1F3FAA7E1A80}"/>
              </a:ext>
            </a:extLst>
          </p:cNvPr>
          <p:cNvSpPr>
            <a:spLocks noChangeAspect="1"/>
          </p:cNvSpPr>
          <p:nvPr/>
        </p:nvSpPr>
        <p:spPr>
          <a:xfrm>
            <a:off x="874800" y="367071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35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5400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/>
              </a:buClr>
              <a:buSzTx/>
              <a:buFont typeface="Wingdings" charset="2"/>
              <a:buChar char="u"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5400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/>
              </a:buClr>
              <a:buSzTx/>
              <a:buFont typeface="Wingdings" charset="2"/>
              <a:buChar char="u"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5400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/>
              </a:buClr>
              <a:buSzTx/>
              <a:buFont typeface="Wingdings" charset="2"/>
              <a:buChar char="u"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5400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/>
              </a:buClr>
              <a:buSzTx/>
              <a:buFont typeface="Wingdings" charset="2"/>
              <a:buChar char="u"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7200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5400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/>
              </a:buClr>
              <a:buSzTx/>
              <a:buFont typeface="Wingdings" charset="2"/>
              <a:buChar char="u"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39790" y="1620730"/>
            <a:ext cx="76622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Najdi blok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C1DFA"/>
                </a:solidFill>
                <a:effectLst/>
                <a:uLnTx/>
                <a:uFillTx/>
                <a:latin typeface="Calibri"/>
              </a:rPr>
              <a:t>bublina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4C1DFA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4C1DFA"/>
                </a:solidFill>
                <a:effectLst/>
                <a:uLnTx/>
                <a:uFillTx/>
                <a:latin typeface="Calibri"/>
              </a:rPr>
              <a:t>Ahoj</a:t>
            </a:r>
            <a:r>
              <a:rPr kumimoji="0" lang="cs-CZ" sz="2000" b="0" i="1" u="none" strike="noStrike" kern="1200" cap="none" spc="0" normalizeH="0" baseline="0" noProof="0" dirty="0">
                <a:ln>
                  <a:noFill/>
                </a:ln>
                <a:solidFill>
                  <a:srgbClr val="4C1DFA"/>
                </a:solidFill>
                <a:effectLst/>
                <a:uLnTx/>
                <a:uFillTx/>
                <a:latin typeface="Calibri"/>
              </a:rPr>
              <a:t>!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4C1DFA"/>
                </a:solidFill>
                <a:effectLst/>
                <a:uLnTx/>
                <a:uFillTx/>
                <a:latin typeface="Calibri"/>
              </a:rPr>
              <a:t> 2 sekund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, přitáhni ho </a:t>
            </a:r>
            <a:r>
              <a:rPr lang="cs-CZ" sz="2000" dirty="0">
                <a:solidFill>
                  <a:prstClr val="black"/>
                </a:solidFill>
                <a:latin typeface="Calibri"/>
                <a:cs typeface="Arial"/>
              </a:rPr>
              <a:t>na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 plochu a prozkoumej.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lvl="0"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Arial"/>
              </a:rPr>
              <a:t>Změň jeho text a blok použij v </a:t>
            </a:r>
            <a:r>
              <a:rPr kumimoji="0" lang="cs-CZ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Arial"/>
              </a:rPr>
              <a:t>Nanově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Arial"/>
              </a:rPr>
              <a:t>  scénáři pro teleportování: když na něj klikneme, nejdřív </a:t>
            </a:r>
            <a:r>
              <a:rPr lang="cs-CZ" sz="2000" dirty="0">
                <a:solidFill>
                  <a:prstClr val="black"/>
                </a:solidFill>
                <a:latin typeface="+mj-lt"/>
                <a:cs typeface="Arial"/>
              </a:rPr>
              <a:t>„řekne“ něco vtipného v bublině.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cs typeface="Arial"/>
            </a:endParaRP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4EF59224-67CB-474F-AF20-954E29CCC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076724-0349-49A4-87F6-74FEE3C80CA5}" type="slidenum">
              <a:rPr kumimoji="0" lang="sk-SK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sk-SK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BAE6D3-B636-4FCC-91F0-9301DB7A7970}"/>
              </a:ext>
            </a:extLst>
          </p:cNvPr>
          <p:cNvSpPr/>
          <p:nvPr/>
        </p:nvSpPr>
        <p:spPr>
          <a:xfrm>
            <a:off x="1026000" y="4193198"/>
            <a:ext cx="7128000" cy="1983584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44000" bIns="144000">
            <a:spAutoFit/>
          </a:bodyPr>
          <a:lstStyle/>
          <a:p>
            <a:pPr marL="432000"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>
                  <a:lumMod val="75000"/>
                </a:srgbClr>
              </a:buClr>
              <a:buSzTx/>
              <a:tabLst/>
              <a:defRPr/>
            </a:pPr>
            <a:r>
              <a:rPr lang="cs-CZ" b="1" dirty="0">
                <a:solidFill>
                  <a:schemeClr val="bg1"/>
                </a:solidFill>
                <a:latin typeface="Calibri"/>
                <a:cs typeface="Arial"/>
              </a:rPr>
              <a:t>K čemu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 je dobrá 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komixová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rPr>
              <a:t>bublina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? </a:t>
            </a:r>
          </a:p>
          <a:p>
            <a:pPr marL="432000"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>
                  <a:lumMod val="75000"/>
                </a:srgbClr>
              </a:buClr>
              <a:buSzTx/>
              <a:tabLst/>
              <a:defRPr/>
            </a:pP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Když 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Nano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 něco „</a:t>
            </a:r>
            <a:r>
              <a:rPr lang="cs-CZ" b="1" noProof="0" dirty="0">
                <a:solidFill>
                  <a:schemeClr val="bg1"/>
                </a:solidFill>
                <a:latin typeface="Calibri"/>
                <a:cs typeface="Arial"/>
              </a:rPr>
              <a:t>řekne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“ v bublině, kdo si to může přečíst? Kdo </a:t>
            </a:r>
            <a:b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</a:b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může v tom momentě zareagovat?</a:t>
            </a:r>
          </a:p>
          <a:p>
            <a:pPr marL="432000"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F81BD">
                  <a:lumMod val="75000"/>
                </a:srgbClr>
              </a:buClr>
              <a:buSzTx/>
              <a:tabLst/>
              <a:defRPr/>
            </a:pP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Můžeme blok 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rPr>
              <a:t>bublina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 použít k vytvoření skutečného rozhovoru</a:t>
            </a:r>
            <a:r>
              <a:rPr kumimoji="0" lang="cs-CZ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Arial"/>
              </a:rPr>
              <a:t>dvou postav? Co to vlastně  rozhovor je?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3D9FFE-9BEB-475A-8C93-5611CD06E3C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288FD3-70C4-4892-ACBB-5A6DDBDCE73C}"/>
              </a:ext>
            </a:extLst>
          </p:cNvPr>
          <p:cNvSpPr>
            <a:spLocks noChangeAspect="1"/>
          </p:cNvSpPr>
          <p:nvPr/>
        </p:nvSpPr>
        <p:spPr>
          <a:xfrm>
            <a:off x="874800" y="171333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D87DF7-ECAB-4A7B-A208-10F75CB2B6B6}"/>
              </a:ext>
            </a:extLst>
          </p:cNvPr>
          <p:cNvSpPr>
            <a:spLocks noChangeAspect="1"/>
          </p:cNvSpPr>
          <p:nvPr/>
        </p:nvSpPr>
        <p:spPr>
          <a:xfrm>
            <a:off x="874800" y="267931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7DFA84-8E5F-4FFD-9173-6F2EAB15E7AC}"/>
              </a:ext>
            </a:extLst>
          </p:cNvPr>
          <p:cNvSpPr txBox="1"/>
          <p:nvPr/>
        </p:nvSpPr>
        <p:spPr>
          <a:xfrm>
            <a:off x="7735438" y="4106344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DB40F95-FD87-47B9-9C08-08708CE028E5}"/>
              </a:ext>
            </a:extLst>
          </p:cNvPr>
          <p:cNvSpPr/>
          <p:nvPr/>
        </p:nvSpPr>
        <p:spPr>
          <a:xfrm>
            <a:off x="1224000" y="435324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ADE0929-7B29-404F-B9CE-5AAE58D09895}"/>
              </a:ext>
            </a:extLst>
          </p:cNvPr>
          <p:cNvSpPr/>
          <p:nvPr/>
        </p:nvSpPr>
        <p:spPr>
          <a:xfrm>
            <a:off x="1224000" y="479737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880A84-EF9A-44AF-9D5A-E93CDD329682}"/>
              </a:ext>
            </a:extLst>
          </p:cNvPr>
          <p:cNvSpPr/>
          <p:nvPr/>
        </p:nvSpPr>
        <p:spPr>
          <a:xfrm>
            <a:off x="1224000" y="548790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62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2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 </a:t>
            </a:r>
            <a:r>
              <a:rPr lang="cs-CZ" sz="2000" b="1" dirty="0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 může zmizet „natotata“ pomocí bloku </a:t>
            </a:r>
            <a:r>
              <a:rPr lang="en-US" sz="2000" b="1" dirty="0" err="1">
                <a:solidFill>
                  <a:srgbClr val="4C1DFA"/>
                </a:solidFill>
                <a:latin typeface="+mj-lt"/>
                <a:cs typeface="Arial"/>
              </a:rPr>
              <a:t>skryj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 se</a:t>
            </a:r>
            <a:r>
              <a:rPr lang="cs-CZ" sz="2000" dirty="0">
                <a:latin typeface="+mj-lt"/>
                <a:cs typeface="Arial"/>
              </a:rPr>
              <a:t>, a potom se „natotata“ vrátit pomocí </a:t>
            </a:r>
            <a:r>
              <a:rPr lang="en-US" sz="2000" b="1" dirty="0" err="1">
                <a:solidFill>
                  <a:srgbClr val="4C1DFA"/>
                </a:solidFill>
                <a:latin typeface="+mj-lt"/>
                <a:cs typeface="Arial"/>
              </a:rPr>
              <a:t>uka</a:t>
            </a:r>
            <a:r>
              <a:rPr lang="sk-SK" sz="2000" b="1" dirty="0">
                <a:solidFill>
                  <a:srgbClr val="4C1DFA"/>
                </a:solidFill>
                <a:latin typeface="+mj-lt"/>
                <a:cs typeface="Arial"/>
              </a:rPr>
              <a:t>ž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 se</a:t>
            </a:r>
            <a:r>
              <a:rPr lang="cs-CZ" sz="2000" dirty="0">
                <a:latin typeface="+mj-lt"/>
                <a:cs typeface="Arial"/>
              </a:rPr>
              <a:t>. Můžeme však využít taky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efekt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 průhlednost</a:t>
            </a:r>
            <a:r>
              <a:rPr lang="cs-CZ" sz="2000" dirty="0">
                <a:latin typeface="+mj-lt"/>
                <a:cs typeface="Arial"/>
              </a:rPr>
              <a:t>, aby se ztratil a vrátil postupně:</a:t>
            </a:r>
            <a:r>
              <a:rPr lang="cs-CZ" sz="2200" dirty="0">
                <a:latin typeface="+mj-lt"/>
                <a:cs typeface="Arial"/>
              </a:rPr>
              <a:t> 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18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4200"/>
              </a:spcBef>
            </a:pPr>
            <a:r>
              <a:rPr lang="cs-CZ" sz="2000" dirty="0">
                <a:latin typeface="+mj-lt"/>
                <a:cs typeface="Arial"/>
              </a:rPr>
              <a:t>Prozkoumej tento blok na ploše. Klikej na něj opakovaně. Co se stane?</a:t>
            </a:r>
          </a:p>
          <a:p>
            <a:pPr marL="720000">
              <a:lnSpc>
                <a:spcPts val="2200"/>
              </a:lnSpc>
            </a:pPr>
            <a:endParaRPr lang="sk-SK" sz="2000" dirty="0">
              <a:latin typeface="+mj-lt"/>
              <a:cs typeface="Arial"/>
            </a:endParaRPr>
          </a:p>
          <a:p>
            <a:pPr marL="720000">
              <a:lnSpc>
                <a:spcPts val="2200"/>
              </a:lnSpc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51660" y="2811782"/>
            <a:ext cx="5440680" cy="2687955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7315122" y="4100780"/>
            <a:ext cx="625500" cy="0"/>
          </a:xfrm>
          <a:prstGeom prst="straightConnector1">
            <a:avLst/>
          </a:prstGeom>
          <a:ln w="63500">
            <a:solidFill>
              <a:srgbClr val="4F28B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4266705" y="3058584"/>
            <a:ext cx="634703" cy="0"/>
          </a:xfrm>
          <a:prstGeom prst="straightConnector1">
            <a:avLst/>
          </a:prstGeom>
          <a:ln w="63500">
            <a:solidFill>
              <a:srgbClr val="4F28B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C6A86EA7-C22E-491B-A9B6-7AEAD448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13</a:t>
            </a:fld>
            <a:endParaRPr lang="sk-SK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BFF6FB-F88E-46F4-9BBA-6B26C5D672EC}"/>
              </a:ext>
            </a:extLst>
          </p:cNvPr>
          <p:cNvSpPr txBox="1"/>
          <p:nvPr/>
        </p:nvSpPr>
        <p:spPr>
          <a:xfrm>
            <a:off x="1141200" y="285262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6AF0A3-6151-4CAB-B061-535893D6269D}"/>
              </a:ext>
            </a:extLst>
          </p:cNvPr>
          <p:cNvSpPr>
            <a:spLocks noChangeAspect="1"/>
          </p:cNvSpPr>
          <p:nvPr/>
        </p:nvSpPr>
        <p:spPr>
          <a:xfrm>
            <a:off x="874800" y="154642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816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08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Co jsme vyzkoumali? 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dirty="0">
                <a:latin typeface="+mj-lt"/>
                <a:cs typeface="Arial"/>
              </a:rPr>
              <a:t>Efekt ducha může obsahovat hodnotu od 0 do 100.</a:t>
            </a:r>
          </a:p>
          <a:p>
            <a:pPr marL="288000">
              <a:lnSpc>
                <a:spcPts val="2200"/>
              </a:lnSpc>
              <a:spcBef>
                <a:spcPts val="3600"/>
              </a:spcBef>
            </a:pPr>
            <a:r>
              <a:rPr lang="cs-CZ" sz="2000" dirty="0">
                <a:latin typeface="+mj-lt"/>
                <a:cs typeface="Arial"/>
              </a:rPr>
              <a:t>Pomocí bloku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</a:t>
            </a:r>
            <a:r>
              <a:rPr lang="cs-CZ" sz="2000" b="1" dirty="0">
                <a:solidFill>
                  <a:srgbClr val="D99B26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vytvoř pro </a:t>
            </a:r>
            <a:r>
              <a:rPr lang="cs-CZ" sz="2000" b="1" dirty="0" err="1">
                <a:solidFill>
                  <a:schemeClr val="tx1"/>
                </a:solidFill>
                <a:latin typeface="+mj-lt"/>
                <a:cs typeface="Arial"/>
              </a:rPr>
              <a:t>Nana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</a:t>
            </a:r>
            <a:r>
              <a:rPr lang="cs-CZ" sz="2000" i="1" dirty="0">
                <a:solidFill>
                  <a:schemeClr val="tx1"/>
                </a:solidFill>
                <a:latin typeface="+mj-lt"/>
                <a:cs typeface="Arial"/>
              </a:rPr>
              <a:t>postupné mizení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. Udělej</a:t>
            </a:r>
            <a:b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</a:b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z něj nový blok </a:t>
            </a:r>
            <a:r>
              <a:rPr lang="cs-CZ" sz="2000" b="1" dirty="0">
                <a:solidFill>
                  <a:srgbClr val="F81D31"/>
                </a:solidFill>
                <a:latin typeface="+mj-lt"/>
                <a:cs typeface="Arial"/>
              </a:rPr>
              <a:t>schovej se</a:t>
            </a:r>
            <a:r>
              <a:rPr lang="cs-CZ" sz="2000" dirty="0">
                <a:solidFill>
                  <a:srgbClr val="4C1DFA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a použij jej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místo bloku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skryj se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.</a:t>
            </a:r>
          </a:p>
          <a:p>
            <a:pPr marL="288000">
              <a:lnSpc>
                <a:spcPts val="2200"/>
              </a:lnSpc>
            </a:pPr>
            <a:endParaRPr lang="cs-CZ" sz="2000" dirty="0">
              <a:solidFill>
                <a:schemeClr val="tx1"/>
              </a:solidFill>
              <a:latin typeface="+mj-lt"/>
              <a:cs typeface="Arial"/>
            </a:endParaRPr>
          </a:p>
          <a:p>
            <a:pPr marL="288000">
              <a:lnSpc>
                <a:spcPts val="2200"/>
              </a:lnSpc>
            </a:pP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Nyní vytvoř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zpětný proces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– aby se </a:t>
            </a:r>
            <a:r>
              <a:rPr lang="cs-CZ" sz="2000" b="1" dirty="0" err="1">
                <a:solidFill>
                  <a:schemeClr val="tx1"/>
                </a:solidFill>
                <a:latin typeface="+mj-lt"/>
                <a:cs typeface="Arial"/>
              </a:rPr>
              <a:t>Nano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taky postupně vrátil.</a:t>
            </a:r>
          </a:p>
          <a:p>
            <a:pPr marL="288000">
              <a:lnSpc>
                <a:spcPts val="2200"/>
              </a:lnSpc>
            </a:pP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Udělej z něj nový blok </a:t>
            </a:r>
            <a:r>
              <a:rPr lang="cs-CZ" sz="2000" b="1" dirty="0">
                <a:solidFill>
                  <a:srgbClr val="F81D31"/>
                </a:solidFill>
                <a:latin typeface="+mj-lt"/>
                <a:cs typeface="Arial"/>
              </a:rPr>
              <a:t>objev se</a:t>
            </a:r>
            <a:r>
              <a:rPr lang="cs-CZ" sz="2000" dirty="0">
                <a:solidFill>
                  <a:srgbClr val="F81D31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a </a:t>
            </a:r>
            <a:r>
              <a:rPr lang="cs-CZ" sz="2000" dirty="0">
                <a:solidFill>
                  <a:schemeClr val="tx1"/>
                </a:solidFill>
                <a:cs typeface="Arial"/>
              </a:rPr>
              <a:t>použij jej </a:t>
            </a:r>
            <a:r>
              <a:rPr lang="cs-CZ" sz="2000" b="1" dirty="0">
                <a:solidFill>
                  <a:schemeClr val="tx1"/>
                </a:solidFill>
                <a:cs typeface="Arial"/>
              </a:rPr>
              <a:t>místo bloku</a:t>
            </a:r>
            <a:r>
              <a:rPr lang="cs-CZ" sz="2000" dirty="0">
                <a:solidFill>
                  <a:schemeClr val="tx1"/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ukaž se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.</a:t>
            </a:r>
            <a:endParaRPr lang="cs-CZ" sz="20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723" y="1951505"/>
            <a:ext cx="6250781" cy="1771650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A196E6A1-7156-49DF-82EF-C61BE98CC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14</a:t>
            </a:fld>
            <a:endParaRPr lang="sk-SK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0E332B-154C-4801-AFD4-3A3E87F4EB86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en-US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Nano se </a:t>
            </a:r>
            <a:r>
              <a:rPr lang="en-US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58E36E-3B8C-4DC8-B964-644AF028ABB2}"/>
              </a:ext>
            </a:extLst>
          </p:cNvPr>
          <p:cNvSpPr>
            <a:spLocks noChangeAspect="1"/>
          </p:cNvSpPr>
          <p:nvPr/>
        </p:nvSpPr>
        <p:spPr>
          <a:xfrm>
            <a:off x="874800" y="14158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069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2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latin typeface="+mj-lt"/>
                <a:cs typeface="Arial"/>
              </a:rPr>
              <a:t> Prozkoumej různé </a:t>
            </a:r>
            <a:r>
              <a:rPr lang="cs-CZ" sz="2000" b="1" dirty="0" err="1">
                <a:latin typeface="+mj-lt"/>
                <a:cs typeface="Arial"/>
              </a:rPr>
              <a:t>Nanovy</a:t>
            </a:r>
            <a:r>
              <a:rPr lang="cs-CZ" sz="2000" dirty="0">
                <a:latin typeface="+mj-lt"/>
                <a:cs typeface="Arial"/>
              </a:rPr>
              <a:t> kostýmy.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Jednou nebo opakovaně použij ve scénáři na teleportování blok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změň kostým na _ </a:t>
            </a:r>
            <a:r>
              <a:rPr lang="cs-CZ" sz="2000" dirty="0">
                <a:latin typeface="+mj-lt"/>
                <a:cs typeface="Arial"/>
              </a:rPr>
              <a:t>.  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F66CD3DF-1411-4658-9E3C-170984F27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15</a:t>
            </a:fld>
            <a:endParaRPr lang="sk-SK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D099A8-8A69-44EE-9D91-0694169874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86100" y="3488176"/>
            <a:ext cx="2971800" cy="20764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067E4B-CB25-4108-84C3-413E0C87292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D6E5FD-158B-42C0-A92F-F807DC61CA47}"/>
              </a:ext>
            </a:extLst>
          </p:cNvPr>
          <p:cNvSpPr>
            <a:spLocks noChangeAspect="1"/>
          </p:cNvSpPr>
          <p:nvPr/>
        </p:nvSpPr>
        <p:spPr>
          <a:xfrm>
            <a:off x="874800" y="202539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93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540000" indent="-342900">
              <a:spcAft>
                <a:spcPts val="66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26000" y="2320854"/>
            <a:ext cx="7128000" cy="3780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52000" bIns="144000">
            <a:noAutofit/>
          </a:bodyPr>
          <a:lstStyle/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Použil jsi ve scénáři různé kostýmy? Jaké je teď jeho chování?</a:t>
            </a:r>
          </a:p>
          <a:p>
            <a:pPr marL="432000">
              <a:spcBef>
                <a:spcPts val="120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Jaký je rozdíl mezi následujícími bloky? Vysvětli.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endParaRPr lang="sk-SK" b="1" dirty="0">
              <a:solidFill>
                <a:schemeClr val="bg1"/>
              </a:solidFill>
              <a:cs typeface="Arial"/>
            </a:endParaRP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endParaRPr lang="sk-SK" b="1" dirty="0">
              <a:solidFill>
                <a:schemeClr val="bg1"/>
              </a:solidFill>
              <a:cs typeface="Arial"/>
            </a:endParaRPr>
          </a:p>
          <a:p>
            <a:pPr marL="432000">
              <a:spcAft>
                <a:spcPts val="18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Mizí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Nano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postupně? Vrací se postupně?  Děje se to pomalu? Nebo hodně pomalu?</a:t>
            </a:r>
          </a:p>
          <a:p>
            <a:pPr marL="432000">
              <a:spcAft>
                <a:spcPts val="1200"/>
              </a:spcAft>
              <a:buClr>
                <a:srgbClr val="AE001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Dovedeš měnit rychlost kterou 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Nano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zmizí? Jak? Vyzkoušel někdo různé „rychlosti“? Zmizel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Nano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úplně?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5346" y="3672453"/>
            <a:ext cx="6331268" cy="5343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49" y="1512150"/>
            <a:ext cx="2552700" cy="6572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E1657026-2229-46B2-AB37-C450D3E8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16</a:t>
            </a:fld>
            <a:endParaRPr lang="sk-SK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5FFD11-E2B3-4E92-88D5-C3CB1790F70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B80C63-FF81-4CF4-A8BD-307D74E9D862}"/>
              </a:ext>
            </a:extLst>
          </p:cNvPr>
          <p:cNvSpPr txBox="1"/>
          <p:nvPr/>
        </p:nvSpPr>
        <p:spPr>
          <a:xfrm>
            <a:off x="7735438" y="2219497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92FA693-86E0-4662-B2F2-8874D96A173F}"/>
              </a:ext>
            </a:extLst>
          </p:cNvPr>
          <p:cNvSpPr/>
          <p:nvPr/>
        </p:nvSpPr>
        <p:spPr>
          <a:xfrm>
            <a:off x="1224000" y="257525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C771B2-2034-4AF5-A4F2-C09CADB59AD1}"/>
              </a:ext>
            </a:extLst>
          </p:cNvPr>
          <p:cNvSpPr/>
          <p:nvPr/>
        </p:nvSpPr>
        <p:spPr>
          <a:xfrm>
            <a:off x="1224000" y="318629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5EECFDB-9F7C-4CF7-B48D-BC553C9BB716}"/>
              </a:ext>
            </a:extLst>
          </p:cNvPr>
          <p:cNvSpPr/>
          <p:nvPr/>
        </p:nvSpPr>
        <p:spPr>
          <a:xfrm>
            <a:off x="1224000" y="445807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D47ADCE-832E-4109-AF2E-8DBD364FCF3E}"/>
              </a:ext>
            </a:extLst>
          </p:cNvPr>
          <p:cNvSpPr/>
          <p:nvPr/>
        </p:nvSpPr>
        <p:spPr>
          <a:xfrm>
            <a:off x="1227592" y="525043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66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3.1.3</a:t>
            </a:r>
          </a:p>
          <a:p>
            <a:pPr algn="ctr">
              <a:lnSpc>
                <a:spcPts val="6000"/>
              </a:lnSpc>
              <a:spcAft>
                <a:spcPts val="1800"/>
              </a:spcAft>
            </a:pPr>
            <a:r>
              <a:rPr lang="cs-CZ" sz="54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Tera</a:t>
            </a:r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se vznáší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12274" y="3718105"/>
            <a:ext cx="1207801" cy="1505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3CC2C2C8-5C56-43AC-A404-357457901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17</a:t>
            </a:fld>
            <a:endParaRPr lang="sk-SK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5EB4D0-091B-4DF0-8C6D-6B629AC146DD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Postavy ožívají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700" b="1" cap="small" dirty="0"/>
          </a:p>
          <a:p>
            <a:pPr algn="ctr"/>
            <a:endParaRPr lang="sk-SK" sz="2800" b="1" cap="small" dirty="0"/>
          </a:p>
          <a:p>
            <a:pPr algn="ctr"/>
            <a:endParaRPr lang="sk-SK" sz="2800" b="1" cap="small" dirty="0"/>
          </a:p>
          <a:p>
            <a:pPr algn="ctr">
              <a:spcAft>
                <a:spcPts val="300"/>
              </a:spcAft>
            </a:pPr>
            <a:r>
              <a:rPr lang="en-US" sz="2800" b="1" cap="small" dirty="0"/>
              <a:t>6</a:t>
            </a:r>
            <a:endParaRPr lang="sk-SK" sz="2800" b="1" cap="small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520" y="1374077"/>
            <a:ext cx="6242444" cy="504308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0886" y="2858847"/>
            <a:ext cx="1936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buClr>
                <a:schemeClr val="accent1">
                  <a:lumMod val="50000"/>
                </a:schemeClr>
              </a:buClr>
              <a:buSzPct val="85000"/>
            </a:pPr>
            <a:r>
              <a:rPr lang="cs-CZ" sz="1400" b="1" dirty="0">
                <a:solidFill>
                  <a:srgbClr val="183D5E"/>
                </a:solidFill>
              </a:rPr>
              <a:t>Ahoj, jsem </a:t>
            </a:r>
            <a:r>
              <a:rPr lang="cs-CZ" sz="1400" b="1" dirty="0" err="1">
                <a:solidFill>
                  <a:srgbClr val="183D5E"/>
                </a:solidFill>
              </a:rPr>
              <a:t>Tera</a:t>
            </a:r>
            <a:r>
              <a:rPr lang="cs-CZ" sz="1400" b="1" dirty="0">
                <a:solidFill>
                  <a:srgbClr val="183D5E"/>
                </a:solidFill>
              </a:rPr>
              <a:t>. Umím vyskočit na každé y –</a:t>
            </a:r>
            <a:br>
              <a:rPr lang="cs-CZ" sz="1400" b="1" dirty="0">
                <a:solidFill>
                  <a:srgbClr val="183D5E"/>
                </a:solidFill>
              </a:rPr>
            </a:br>
            <a:r>
              <a:rPr lang="cs-CZ" sz="1400" b="1" dirty="0">
                <a:solidFill>
                  <a:srgbClr val="183D5E"/>
                </a:solidFill>
              </a:rPr>
              <a:t>vysoko i nízko!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04" y="1526906"/>
            <a:ext cx="1026795" cy="128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35" y="4181984"/>
            <a:ext cx="1220153" cy="120681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83332" y="5424030"/>
            <a:ext cx="214106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buClr>
                <a:schemeClr val="accent1">
                  <a:lumMod val="50000"/>
                </a:schemeClr>
              </a:buClr>
              <a:buSzPct val="85000"/>
            </a:pPr>
            <a:r>
              <a:rPr lang="cs-CZ" sz="1400" b="1" dirty="0">
                <a:solidFill>
                  <a:srgbClr val="183D5E"/>
                </a:solidFill>
              </a:rPr>
              <a:t>Ahoj, já jsem </a:t>
            </a:r>
            <a:r>
              <a:rPr lang="cs-CZ" sz="1400" b="1" dirty="0" err="1">
                <a:solidFill>
                  <a:srgbClr val="183D5E"/>
                </a:solidFill>
              </a:rPr>
              <a:t>Nano</a:t>
            </a:r>
            <a:r>
              <a:rPr lang="cs-CZ" sz="1400" b="1" dirty="0">
                <a:solidFill>
                  <a:srgbClr val="183D5E"/>
                </a:solidFill>
              </a:rPr>
              <a:t>. Umím se teleportovat na každou</a:t>
            </a:r>
            <a:br>
              <a:rPr lang="cs-CZ" sz="1400" b="1" dirty="0">
                <a:solidFill>
                  <a:srgbClr val="183D5E"/>
                </a:solidFill>
              </a:rPr>
            </a:br>
            <a:r>
              <a:rPr lang="cs-CZ" sz="1400" b="1" dirty="0">
                <a:solidFill>
                  <a:srgbClr val="183D5E"/>
                </a:solidFill>
              </a:rPr>
              <a:t>pozici na scéně –</a:t>
            </a:r>
            <a:br>
              <a:rPr lang="cs-CZ" sz="1400" b="1" dirty="0">
                <a:solidFill>
                  <a:srgbClr val="183D5E"/>
                </a:solidFill>
              </a:rPr>
            </a:br>
            <a:r>
              <a:rPr lang="cs-CZ" sz="1400" b="1" dirty="0">
                <a:solidFill>
                  <a:srgbClr val="183D5E"/>
                </a:solidFill>
              </a:rPr>
              <a:t>na každé x a každé y!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094" y="3928069"/>
            <a:ext cx="838200" cy="209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400" y="1684800"/>
            <a:ext cx="5718810" cy="43506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2ED1B6F3-44BF-45F5-904D-456756E40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18</a:t>
            </a:fld>
            <a:endParaRPr lang="sk-SK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3C84D3-0DCC-4F53-8010-06E09B4FD767}"/>
              </a:ext>
            </a:extLst>
          </p:cNvPr>
          <p:cNvGrpSpPr/>
          <p:nvPr/>
        </p:nvGrpSpPr>
        <p:grpSpPr>
          <a:xfrm>
            <a:off x="4638369" y="2084607"/>
            <a:ext cx="3302760" cy="774239"/>
            <a:chOff x="4638369" y="2084607"/>
            <a:chExt cx="3302760" cy="774239"/>
          </a:xfrm>
        </p:grpSpPr>
        <p:sp>
          <p:nvSpPr>
            <p:cNvPr id="13" name="Rectangle 12"/>
            <p:cNvSpPr/>
            <p:nvPr/>
          </p:nvSpPr>
          <p:spPr>
            <a:xfrm>
              <a:off x="4638369" y="2084607"/>
              <a:ext cx="3302760" cy="774239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>
              <a:outerShdw blurRad="101600" dist="38100" dir="24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39EDF6-346C-46F8-86CA-5C34FEB643D7}"/>
                </a:ext>
              </a:extLst>
            </p:cNvPr>
            <p:cNvSpPr txBox="1"/>
            <p:nvPr/>
          </p:nvSpPr>
          <p:spPr>
            <a:xfrm>
              <a:off x="4718661" y="2166986"/>
              <a:ext cx="3222468" cy="667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cs-CZ" b="1" dirty="0">
                  <a:solidFill>
                    <a:srgbClr val="305480"/>
                  </a:solidFill>
                </a:rPr>
                <a:t>Já jsem </a:t>
              </a:r>
              <a:r>
                <a:rPr lang="cs-CZ" sz="2400" b="1" dirty="0">
                  <a:solidFill>
                    <a:srgbClr val="305480"/>
                  </a:solidFill>
                </a:rPr>
                <a:t>y</a:t>
              </a:r>
              <a:r>
                <a:rPr lang="cs-CZ" b="1" dirty="0">
                  <a:solidFill>
                    <a:srgbClr val="305480"/>
                  </a:solidFill>
                </a:rPr>
                <a:t>, </a:t>
              </a:r>
              <a:r>
                <a:rPr lang="cs-CZ" sz="2400" b="1" dirty="0">
                  <a:solidFill>
                    <a:srgbClr val="305480"/>
                  </a:solidFill>
                </a:rPr>
                <a:t>lítám NAHORU a DOLU</a:t>
              </a:r>
              <a:endParaRPr lang="cs-CZ" b="1" dirty="0">
                <a:solidFill>
                  <a:srgbClr val="305480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90ECD09-2D3A-4279-B442-49C3886D3E66}"/>
              </a:ext>
            </a:extLst>
          </p:cNvPr>
          <p:cNvGrpSpPr/>
          <p:nvPr/>
        </p:nvGrpSpPr>
        <p:grpSpPr>
          <a:xfrm>
            <a:off x="2874551" y="4253133"/>
            <a:ext cx="4145374" cy="912778"/>
            <a:chOff x="2874552" y="4253130"/>
            <a:chExt cx="3261412" cy="691025"/>
          </a:xfrm>
        </p:grpSpPr>
        <p:sp>
          <p:nvSpPr>
            <p:cNvPr id="17" name="Rectangle 16"/>
            <p:cNvSpPr/>
            <p:nvPr/>
          </p:nvSpPr>
          <p:spPr>
            <a:xfrm>
              <a:off x="2874552" y="4253130"/>
              <a:ext cx="3132000" cy="691025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>
              <a:outerShdw blurRad="101600" dist="114300" dir="24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F2FF510-2835-48EC-A2EF-C1284FB4EDE4}"/>
                </a:ext>
              </a:extLst>
            </p:cNvPr>
            <p:cNvSpPr txBox="1"/>
            <p:nvPr/>
          </p:nvSpPr>
          <p:spPr>
            <a:xfrm>
              <a:off x="2908423" y="4280625"/>
              <a:ext cx="3227541" cy="5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cs-CZ" b="1" dirty="0">
                  <a:solidFill>
                    <a:srgbClr val="82000C"/>
                  </a:solidFill>
                </a:rPr>
                <a:t>Já jsem </a:t>
              </a:r>
              <a:r>
                <a:rPr lang="cs-CZ" sz="2400" b="1" dirty="0">
                  <a:solidFill>
                    <a:srgbClr val="82000C"/>
                  </a:solidFill>
                </a:rPr>
                <a:t>x</a:t>
              </a:r>
              <a:r>
                <a:rPr lang="cs-CZ" b="1" dirty="0">
                  <a:solidFill>
                    <a:srgbClr val="82000C"/>
                  </a:solidFill>
                </a:rPr>
                <a:t>,</a:t>
              </a:r>
            </a:p>
            <a:p>
              <a:pPr>
                <a:lnSpc>
                  <a:spcPts val="2200"/>
                </a:lnSpc>
              </a:pPr>
              <a:r>
                <a:rPr lang="cs-CZ" sz="2400" b="1" dirty="0">
                  <a:solidFill>
                    <a:srgbClr val="82000C"/>
                  </a:solidFill>
                </a:rPr>
                <a:t>lítám ZE STRANY  NA STRANU</a:t>
              </a:r>
              <a:endParaRPr lang="cs-CZ" b="1" dirty="0">
                <a:solidFill>
                  <a:srgbClr val="82000C"/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07FA595-350A-4275-823B-6E459712011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7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lvl="0"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se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dirty="0">
              <a:solidFill>
                <a:prstClr val="black"/>
              </a:solidFill>
              <a:cs typeface="Arial"/>
            </a:endParaRPr>
          </a:p>
          <a:p>
            <a:pPr marL="720000" lvl="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do svého počítače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  <a:endParaRPr lang="cs-CZ" sz="2200" dirty="0">
              <a:solidFill>
                <a:prstClr val="black"/>
              </a:solidFill>
              <a:cs typeface="Arial"/>
            </a:endParaRPr>
          </a:p>
          <a:p>
            <a:pPr marL="720000"/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600"/>
              </a:spcBef>
            </a:pPr>
            <a:r>
              <a:rPr lang="cs-CZ" sz="2000" dirty="0">
                <a:latin typeface="+mj-lt"/>
                <a:cs typeface="Arial"/>
              </a:rPr>
              <a:t>Teď zvol </a:t>
            </a:r>
            <a:r>
              <a:rPr lang="cs-CZ" sz="2000" b="1" dirty="0" err="1">
                <a:latin typeface="+mj-lt"/>
                <a:cs typeface="Arial"/>
              </a:rPr>
              <a:t>Teru</a:t>
            </a:r>
            <a:r>
              <a:rPr lang="cs-CZ" sz="2000" b="1" dirty="0">
                <a:latin typeface="+mj-lt"/>
                <a:cs typeface="Arial"/>
              </a:rPr>
              <a:t>.</a:t>
            </a:r>
          </a:p>
          <a:p>
            <a:pPr marL="720000"/>
            <a:r>
              <a:rPr lang="cs-CZ" sz="2000" dirty="0">
                <a:latin typeface="+mj-lt"/>
                <a:cs typeface="Arial"/>
              </a:rPr>
              <a:t>Přitáhni na plochu tento blok a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prozkoumej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ho</a:t>
            </a:r>
            <a:r>
              <a:rPr lang="cs-CZ" sz="2000" dirty="0">
                <a:latin typeface="+mj-lt"/>
                <a:cs typeface="Arial"/>
              </a:rPr>
              <a:t>:</a:t>
            </a:r>
            <a:endParaRPr lang="cs-CZ" sz="2200" dirty="0">
              <a:latin typeface="+mj-lt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24102" y="3499350"/>
            <a:ext cx="1485900" cy="647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644" y="2530929"/>
            <a:ext cx="1207801" cy="15058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43052" y="4765186"/>
            <a:ext cx="7848000" cy="1404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bIns="144000">
            <a:noAutofit/>
          </a:bodyPr>
          <a:lstStyle/>
          <a:p>
            <a:pPr marL="432000">
              <a:spcAft>
                <a:spcPts val="6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se stalo, když  jsme na tento blok klikli? Kliknul někdo víc než jednou?</a:t>
            </a:r>
          </a:p>
          <a:p>
            <a:pPr marL="432000">
              <a:spcAft>
                <a:spcPts val="6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Jaké hodnoty si v bloku vyzkoušel?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Kdo zkusil odtáhnout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Teru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jinam na scéně a potom provést blok? 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F97D188-0771-4EB6-ACB7-5DE807814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19</a:t>
            </a:fld>
            <a:endParaRPr lang="sk-SK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AAB7AA-0DC9-4CDD-A2CE-7DDD2A19E64F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31FD7B-1EC2-4DE6-AF82-EA8E2A4C2480}"/>
              </a:ext>
            </a:extLst>
          </p:cNvPr>
          <p:cNvSpPr>
            <a:spLocks noChangeAspect="1"/>
          </p:cNvSpPr>
          <p:nvPr/>
        </p:nvSpPr>
        <p:spPr>
          <a:xfrm>
            <a:off x="874800" y="246045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8E760F-E04E-41E8-8F77-953639146C22}"/>
              </a:ext>
            </a:extLst>
          </p:cNvPr>
          <p:cNvSpPr/>
          <p:nvPr/>
        </p:nvSpPr>
        <p:spPr>
          <a:xfrm>
            <a:off x="841052" y="493381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1FF74CD-32C6-48AE-9959-B6FFA1E36CFB}"/>
              </a:ext>
            </a:extLst>
          </p:cNvPr>
          <p:cNvSpPr/>
          <p:nvPr/>
        </p:nvSpPr>
        <p:spPr>
          <a:xfrm>
            <a:off x="841052" y="530536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148122B-FE1F-41C0-A36E-5EB1C951139B}"/>
              </a:ext>
            </a:extLst>
          </p:cNvPr>
          <p:cNvSpPr/>
          <p:nvPr/>
        </p:nvSpPr>
        <p:spPr>
          <a:xfrm>
            <a:off x="841052" y="567708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C4D23-6C12-493F-B239-9B550F0A75A0}"/>
              </a:ext>
            </a:extLst>
          </p:cNvPr>
          <p:cNvSpPr txBox="1"/>
          <p:nvPr/>
        </p:nvSpPr>
        <p:spPr>
          <a:xfrm>
            <a:off x="8051291" y="4651905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05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36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 marL="648000"/>
            <a:r>
              <a:rPr lang="cs-CZ" sz="2000" dirty="0">
                <a:latin typeface="+mj-lt"/>
                <a:cs typeface="Arial"/>
              </a:rPr>
              <a:t>Otevři projekt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b="1" dirty="0">
              <a:solidFill>
                <a:srgbClr val="C00000"/>
              </a:solidFill>
              <a:latin typeface="+mj-lt"/>
              <a:cs typeface="Arial"/>
            </a:endParaRPr>
          </a:p>
          <a:p>
            <a:pPr marL="377100" lvl="0"/>
            <a:r>
              <a:rPr lang="cs-CZ" sz="1400" dirty="0">
                <a:solidFill>
                  <a:prstClr val="black"/>
                </a:solidFill>
                <a:cs typeface="Arial"/>
              </a:rPr>
              <a:t>						- jestli jsi </a:t>
            </a:r>
            <a:r>
              <a:rPr lang="cs-CZ" sz="1400" u="sng" dirty="0">
                <a:solidFill>
                  <a:prstClr val="black"/>
                </a:solidFill>
                <a:cs typeface="Arial"/>
              </a:rPr>
              <a:t>online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,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en-US" sz="1400" b="1" dirty="0" err="1">
                <a:solidFill>
                  <a:prstClr val="black"/>
                </a:solidFill>
                <a:cs typeface="Arial"/>
              </a:rPr>
              <a:t>jako</a:t>
            </a:r>
            <a:r>
              <a:rPr lang="en-US" sz="1400" b="1" dirty="0">
                <a:solidFill>
                  <a:prstClr val="black"/>
                </a:solidFill>
                <a:cs typeface="Arial"/>
              </a:rPr>
              <a:t>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a k názvu projektu připiš své jméno</a:t>
            </a:r>
          </a:p>
          <a:p>
            <a:pPr marL="377100" lvl="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		- jestli jsi </a:t>
            </a:r>
            <a:r>
              <a:rPr lang="cs-CZ" sz="1400" u="sng" dirty="0">
                <a:solidFill>
                  <a:prstClr val="black"/>
                </a:solidFill>
                <a:cs typeface="Arial"/>
              </a:rPr>
              <a:t>off-line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,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</a:t>
            </a:r>
            <a:r>
              <a:rPr lang="en-US" sz="1400" b="1" dirty="0">
                <a:solidFill>
                  <a:prstClr val="black"/>
                </a:solidFill>
                <a:cs typeface="Arial"/>
              </a:rPr>
              <a:t>do </a:t>
            </a:r>
            <a:r>
              <a:rPr lang="en-US" sz="1400" b="1" dirty="0" err="1">
                <a:solidFill>
                  <a:prstClr val="black"/>
                </a:solidFill>
                <a:cs typeface="Arial"/>
              </a:rPr>
              <a:t>sv</a:t>
            </a:r>
            <a:r>
              <a:rPr lang="sk-SK" sz="1400" b="1" dirty="0" err="1">
                <a:solidFill>
                  <a:prstClr val="black"/>
                </a:solidFill>
                <a:cs typeface="Arial"/>
              </a:rPr>
              <a:t>ého</a:t>
            </a:r>
            <a:r>
              <a:rPr lang="sk-SK" sz="1400" b="1" dirty="0">
                <a:solidFill>
                  <a:prstClr val="black"/>
                </a:solidFill>
                <a:cs typeface="Arial"/>
              </a:rPr>
              <a:t> počítače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a k názvu připiš své jméno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Prozkoumej projekt.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Klikni na každou postavu a zkoumej, </a:t>
            </a:r>
            <a:r>
              <a:rPr lang="cs-CZ" sz="2000" b="1" dirty="0">
                <a:latin typeface="+mj-lt"/>
                <a:cs typeface="Arial"/>
              </a:rPr>
              <a:t>jak bude reagovat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999" y="4660063"/>
            <a:ext cx="7128000" cy="1429586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44000" bIns="144000">
            <a:spAutoFit/>
          </a:bodyPr>
          <a:lstStyle/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Kolik postav je v tomto projektu? Jak se jmenují? Proč asi?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dokáže každá z postáv udělat? Jak jsme na to přišli? 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</a:rPr>
              <a:t>Jak vznikají v Scratchi reakce post</a:t>
            </a:r>
            <a:r>
              <a:rPr lang="en-US" b="1" dirty="0">
                <a:solidFill>
                  <a:schemeClr val="bg1"/>
                </a:solidFill>
              </a:rPr>
              <a:t>a</a:t>
            </a:r>
            <a:r>
              <a:rPr lang="cs-CZ" b="1" dirty="0">
                <a:solidFill>
                  <a:schemeClr val="bg1"/>
                </a:solidFill>
              </a:rPr>
              <a:t>v a kde jsou uloženy?</a:t>
            </a:r>
            <a:endParaRPr lang="cs-CZ" b="1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5FCAC567-59E2-47AC-9B03-7743A2D8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D3D30D-1EA6-4F1F-B47F-1BDA66A8CFDA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Čtyři hrdinové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168AFA-12B5-4511-99DF-055A27EA9400}"/>
              </a:ext>
            </a:extLst>
          </p:cNvPr>
          <p:cNvSpPr>
            <a:spLocks noChangeAspect="1"/>
          </p:cNvSpPr>
          <p:nvPr/>
        </p:nvSpPr>
        <p:spPr>
          <a:xfrm>
            <a:off x="874800" y="278915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67ECA5B-655D-4A96-B6CE-77605898B277}"/>
              </a:ext>
            </a:extLst>
          </p:cNvPr>
          <p:cNvSpPr/>
          <p:nvPr/>
        </p:nvSpPr>
        <p:spPr>
          <a:xfrm>
            <a:off x="1224000" y="483222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A224006-9688-4FAD-AD69-78D3B8358441}"/>
              </a:ext>
            </a:extLst>
          </p:cNvPr>
          <p:cNvSpPr/>
          <p:nvPr/>
        </p:nvSpPr>
        <p:spPr>
          <a:xfrm>
            <a:off x="1224000" y="526183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AEE542B-5518-48AD-95A4-32403B2743B4}"/>
              </a:ext>
            </a:extLst>
          </p:cNvPr>
          <p:cNvSpPr/>
          <p:nvPr/>
        </p:nvSpPr>
        <p:spPr>
          <a:xfrm>
            <a:off x="1224000" y="568827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BE6E48-5855-4792-8E19-1AE6D8731041}"/>
              </a:ext>
            </a:extLst>
          </p:cNvPr>
          <p:cNvSpPr txBox="1"/>
          <p:nvPr/>
        </p:nvSpPr>
        <p:spPr>
          <a:xfrm>
            <a:off x="7754488" y="4566773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</a:pPr>
            <a:r>
              <a:rPr lang="cs-CZ" sz="2000" dirty="0">
                <a:latin typeface="+mj-lt"/>
                <a:cs typeface="Arial"/>
              </a:rPr>
              <a:t>Použij dva bloky </a:t>
            </a: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změň y o _</a:t>
            </a:r>
            <a:r>
              <a:rPr lang="cs-CZ" sz="2000" dirty="0">
                <a:solidFill>
                  <a:srgbClr val="2D5FEF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a jeden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čekej _ sekund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Spojuj je dohromady v různém pořadí a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zkoumej</a:t>
            </a:r>
            <a:r>
              <a:rPr lang="cs-CZ" sz="2000" dirty="0">
                <a:latin typeface="+mj-lt"/>
                <a:cs typeface="Arial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799300" y="2822917"/>
            <a:ext cx="3581400" cy="15144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26000" y="4728770"/>
            <a:ext cx="7128000" cy="1476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16000" bIns="144000">
            <a:noAutofit/>
          </a:bodyPr>
          <a:lstStyle/>
          <a:p>
            <a:pPr marL="432000">
              <a:spcAft>
                <a:spcPts val="6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jsi zjistil? Co dělá tvůj malý scénář?</a:t>
            </a:r>
          </a:p>
          <a:p>
            <a:pPr marL="432000">
              <a:spcAft>
                <a:spcPts val="6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Jaké hodnoty si v blocích vyzkoušel?</a:t>
            </a:r>
          </a:p>
          <a:p>
            <a:pPr marL="432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O kolik </a:t>
            </a:r>
            <a:r>
              <a:rPr lang="cs-CZ" b="1" dirty="0" err="1">
                <a:solidFill>
                  <a:schemeClr val="bg1"/>
                </a:solidFill>
                <a:cs typeface="Arial"/>
              </a:rPr>
              <a:t>Tera</a:t>
            </a:r>
            <a:r>
              <a:rPr lang="cs-CZ" dirty="0">
                <a:solidFill>
                  <a:schemeClr val="bg1"/>
                </a:solidFill>
                <a:cs typeface="Arial"/>
              </a:rPr>
              <a:t> 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vyskočila nahoru? A o kolik dolů? 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5F3A9AB9-D3CE-4877-803D-E1C073615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20</a:t>
            </a:fld>
            <a:endParaRPr lang="sk-SK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39D2D4-B00D-46C4-98A5-E4D8997DB47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C456165-B127-4C8D-B517-C15FCAD81D51}"/>
              </a:ext>
            </a:extLst>
          </p:cNvPr>
          <p:cNvSpPr>
            <a:spLocks noChangeAspect="1"/>
          </p:cNvSpPr>
          <p:nvPr/>
        </p:nvSpPr>
        <p:spPr>
          <a:xfrm>
            <a:off x="874800" y="17423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5D3723-EA55-4C4D-BCC6-AF09AF51850C}"/>
              </a:ext>
            </a:extLst>
          </p:cNvPr>
          <p:cNvSpPr txBox="1"/>
          <p:nvPr/>
        </p:nvSpPr>
        <p:spPr>
          <a:xfrm>
            <a:off x="7735438" y="4636116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8CA723A-DFF2-4432-8579-F786454F713E}"/>
              </a:ext>
            </a:extLst>
          </p:cNvPr>
          <p:cNvSpPr/>
          <p:nvPr/>
        </p:nvSpPr>
        <p:spPr>
          <a:xfrm>
            <a:off x="1224000" y="4971545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0C4CE7A-520B-4F44-BAC6-9DF12055259D}"/>
              </a:ext>
            </a:extLst>
          </p:cNvPr>
          <p:cNvSpPr/>
          <p:nvPr/>
        </p:nvSpPr>
        <p:spPr>
          <a:xfrm>
            <a:off x="1224000" y="532892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D7A335-4400-477C-BEB3-77B33E8E4153}"/>
              </a:ext>
            </a:extLst>
          </p:cNvPr>
          <p:cNvSpPr/>
          <p:nvPr/>
        </p:nvSpPr>
        <p:spPr>
          <a:xfrm>
            <a:off x="1227592" y="5664092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821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60000" rIns="72000" bIns="144000" rtlCol="0">
            <a:noAutofit/>
          </a:bodyPr>
          <a:lstStyle/>
          <a:p>
            <a:pPr marL="720000">
              <a:spcBef>
                <a:spcPts val="1200"/>
              </a:spcBef>
            </a:pPr>
            <a:r>
              <a:rPr lang="cs-CZ" sz="2000" dirty="0">
                <a:cs typeface="Arial"/>
              </a:rPr>
              <a:t>Přemýšlejme a diskutujme o následujících řešeních:</a:t>
            </a:r>
            <a:endParaRPr lang="cs-CZ" sz="2000" dirty="0">
              <a:latin typeface="+mj-lt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90800" y="2259453"/>
            <a:ext cx="7591425" cy="3962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B4251B98-74E6-4A2F-BF25-D511D9BEA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21</a:t>
            </a:fld>
            <a:endParaRPr lang="sk-SK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3D0809-3417-4BD0-AF2B-F2E37ED3B3E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CED8AF-81F3-4510-8CC9-E366A423D967}"/>
              </a:ext>
            </a:extLst>
          </p:cNvPr>
          <p:cNvSpPr>
            <a:spLocks noChangeAspect="1"/>
          </p:cNvSpPr>
          <p:nvPr/>
        </p:nvSpPr>
        <p:spPr>
          <a:xfrm>
            <a:off x="874800" y="15605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0CAFD1-19E1-48C3-A08F-B9825E85B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37" y="2194452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749D1A-84D7-4CCF-8C30-548B5A256E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860" y="2194451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CE75F6-CF3A-4D32-B6C8-C54870B516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8901" y="2194452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24019E-789E-442C-8ADB-D60D4A819F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637" y="3893974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FA85ED-A784-4B95-AFB5-185CF8ECA1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4860" y="4422171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EBBBAA-6E2A-4B27-A2B2-ACA876341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8901" y="3954100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7261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>
              <a:spcAft>
                <a:spcPts val="600"/>
              </a:spcAft>
            </a:pPr>
            <a:endParaRPr lang="sk-SK" sz="10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Vytvoř toto chování pro </a:t>
            </a:r>
            <a:r>
              <a:rPr lang="cs-CZ" sz="2000" b="1" dirty="0" err="1">
                <a:latin typeface="+mj-lt"/>
                <a:cs typeface="Arial"/>
              </a:rPr>
              <a:t>Teru</a:t>
            </a:r>
            <a:r>
              <a:rPr lang="cs-CZ" sz="2000" dirty="0">
                <a:latin typeface="+mj-lt"/>
                <a:cs typeface="Arial"/>
              </a:rPr>
              <a:t>: když na ni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klikneme, vyskočí do výšky a potom sesedne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na tu samou pozici.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/>
            <a:r>
              <a:rPr lang="cs-CZ" sz="2000" dirty="0">
                <a:latin typeface="+mj-lt"/>
                <a:cs typeface="Arial"/>
              </a:rPr>
              <a:t>Použij:</a:t>
            </a:r>
          </a:p>
          <a:p>
            <a:pPr marL="1800000" indent="-342900">
              <a:buClr>
                <a:srgbClr val="0070C0"/>
              </a:buClr>
              <a:buFont typeface="Arial" panose="020B0604020202020204" pitchFamily="34" charset="0"/>
              <a:buChar char="►"/>
            </a:pPr>
            <a:r>
              <a:rPr lang="cs-CZ" sz="2000" dirty="0">
                <a:latin typeface="+mj-lt"/>
                <a:cs typeface="Arial"/>
              </a:rPr>
              <a:t>jeden blok </a:t>
            </a: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změň y o _</a:t>
            </a:r>
            <a:r>
              <a:rPr lang="cs-CZ" sz="2000" dirty="0">
                <a:solidFill>
                  <a:srgbClr val="2D5FEF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na výskok do výšky </a:t>
            </a:r>
          </a:p>
          <a:p>
            <a:pPr marL="1800000" indent="-342900">
              <a:buClr>
                <a:srgbClr val="0070C0"/>
              </a:buClr>
              <a:buFont typeface="Arial" panose="020B0604020202020204" pitchFamily="34" charset="0"/>
              <a:buChar char="►"/>
            </a:pPr>
            <a:r>
              <a:rPr lang="cs-CZ" sz="2000" dirty="0">
                <a:cs typeface="Arial"/>
              </a:rPr>
              <a:t>jeden blok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změň y o _ </a:t>
            </a:r>
            <a:r>
              <a:rPr lang="cs-CZ" sz="2000" dirty="0">
                <a:cs typeface="Arial"/>
              </a:rPr>
              <a:t>na </a:t>
            </a:r>
            <a:r>
              <a:rPr lang="cs-CZ" sz="2000" dirty="0">
                <a:latin typeface="+mj-lt"/>
                <a:cs typeface="Arial"/>
              </a:rPr>
              <a:t>sesednutí na místo.</a:t>
            </a:r>
          </a:p>
          <a:p>
            <a:pPr marL="1800000" indent="-342900">
              <a:buClr>
                <a:srgbClr val="0070C0"/>
              </a:buClr>
              <a:buFont typeface="Arial" panose="020B0604020202020204" pitchFamily="34" charset="0"/>
              <a:buChar char="►"/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buClr>
                <a:srgbClr val="0070C0"/>
              </a:buClr>
            </a:pPr>
            <a:r>
              <a:rPr lang="cs-CZ" sz="2000" dirty="0">
                <a:latin typeface="+mj-lt"/>
                <a:cs typeface="Arial"/>
              </a:rPr>
              <a:t>Chceme, aby se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vrátila zpět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na tu samou pozici</a:t>
            </a:r>
            <a:r>
              <a:rPr lang="cs-CZ" sz="2000" dirty="0">
                <a:latin typeface="+mj-lt"/>
                <a:cs typeface="Arial"/>
              </a:rPr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454" y="2179857"/>
            <a:ext cx="893306" cy="20205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26888" y="3111461"/>
            <a:ext cx="5474494" cy="8143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3FA6E383-8461-449A-83D7-13D34A50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22</a:t>
            </a:fld>
            <a:endParaRPr lang="sk-SK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B9AE26-985D-4536-90EB-5A518E34CF73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4C60C8-4B27-4394-9EE5-EAA6687860B5}"/>
              </a:ext>
            </a:extLst>
          </p:cNvPr>
          <p:cNvSpPr>
            <a:spLocks noChangeAspect="1"/>
          </p:cNvSpPr>
          <p:nvPr/>
        </p:nvSpPr>
        <p:spPr>
          <a:xfrm>
            <a:off x="874800" y="206095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579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88000" rIns="144000" bIns="144000" rtlCol="0">
            <a:noAutofit/>
          </a:bodyPr>
          <a:lstStyle/>
          <a:p>
            <a:pPr marL="720000"/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by neměla sesednout zpět „na jeden pokus“, ale pěkně pomalu.</a:t>
            </a:r>
          </a:p>
          <a:p>
            <a:pPr marL="720000">
              <a:spcBef>
                <a:spcPts val="1200"/>
              </a:spcBef>
            </a:pPr>
            <a:r>
              <a:rPr lang="cs-CZ" sz="2000" dirty="0">
                <a:latin typeface="+mj-lt"/>
                <a:cs typeface="Arial"/>
              </a:rPr>
              <a:t>Kolem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změň y o _</a:t>
            </a:r>
            <a:r>
              <a:rPr lang="cs-CZ" sz="2000" dirty="0">
                <a:solidFill>
                  <a:srgbClr val="2D5FEF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přidej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_ krát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, aby místo jednoho „seskoku“ udělala několik malých – dohromady však musí překonat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tu samou vzdálenost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39654" y="2739829"/>
            <a:ext cx="3752850" cy="15621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75908" y="4560089"/>
            <a:ext cx="7668000" cy="1661751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52000" bIns="144000">
            <a:spAutoFit/>
          </a:bodyPr>
          <a:lstStyle/>
          <a:p>
            <a:pPr marL="432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</a:rPr>
              <a:t>Jak víme, že se </a:t>
            </a:r>
            <a:r>
              <a:rPr lang="cs-CZ" b="1" dirty="0" err="1">
                <a:solidFill>
                  <a:schemeClr val="bg1"/>
                </a:solidFill>
              </a:rPr>
              <a:t>Tera</a:t>
            </a:r>
            <a:r>
              <a:rPr lang="cs-CZ" b="1" dirty="0">
                <a:solidFill>
                  <a:schemeClr val="bg1"/>
                </a:solidFill>
              </a:rPr>
              <a:t> vrátí na stejnou pozici, ze které nejdřív vyskočila do výšky?</a:t>
            </a:r>
          </a:p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</a:rPr>
              <a:t>Kdybychom táhli </a:t>
            </a:r>
            <a:r>
              <a:rPr lang="cs-CZ" b="1" dirty="0" err="1">
                <a:solidFill>
                  <a:schemeClr val="bg1"/>
                </a:solidFill>
              </a:rPr>
              <a:t>Teru</a:t>
            </a:r>
            <a:r>
              <a:rPr lang="cs-CZ" b="1" dirty="0">
                <a:solidFill>
                  <a:schemeClr val="bg1"/>
                </a:solidFill>
              </a:rPr>
              <a:t> myší někam jinam na scéně a klikli bychom na ni, vyskočí a sesedne zpět na své nové místo?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7DEFE5C-2C4D-4DC7-BC50-06397262D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23</a:t>
            </a:fld>
            <a:endParaRPr lang="sk-SK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AD390D-1AE3-46BA-B47A-2ED2E308611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E2112-7BC6-4AE1-A908-2E0CD8745413}"/>
              </a:ext>
            </a:extLst>
          </p:cNvPr>
          <p:cNvSpPr>
            <a:spLocks noChangeAspect="1"/>
          </p:cNvSpPr>
          <p:nvPr/>
        </p:nvSpPr>
        <p:spPr>
          <a:xfrm>
            <a:off x="874800" y="148110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91A6E9-7C42-4D00-BB95-B7C09D567F54}"/>
              </a:ext>
            </a:extLst>
          </p:cNvPr>
          <p:cNvSpPr txBox="1"/>
          <p:nvPr/>
        </p:nvSpPr>
        <p:spPr>
          <a:xfrm>
            <a:off x="8025511" y="4452097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3DCBBC7-5C9D-424D-BE96-D026F1729D5C}"/>
              </a:ext>
            </a:extLst>
          </p:cNvPr>
          <p:cNvSpPr/>
          <p:nvPr/>
        </p:nvSpPr>
        <p:spPr>
          <a:xfrm>
            <a:off x="973908" y="553939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ACAD420-E8F0-41DD-908B-B4D7B6904E78}"/>
              </a:ext>
            </a:extLst>
          </p:cNvPr>
          <p:cNvSpPr/>
          <p:nvPr/>
        </p:nvSpPr>
        <p:spPr>
          <a:xfrm>
            <a:off x="977500" y="4851296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473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 marL="720000"/>
            <a:r>
              <a:rPr lang="cs-CZ" sz="2000" dirty="0">
                <a:cs typeface="Arial"/>
              </a:rPr>
              <a:t>Vytvoř pro </a:t>
            </a:r>
            <a:r>
              <a:rPr lang="cs-CZ" sz="2000" b="1" dirty="0" err="1">
                <a:cs typeface="Arial"/>
              </a:rPr>
              <a:t>Teru</a:t>
            </a:r>
            <a:r>
              <a:rPr lang="cs-CZ" sz="2000" dirty="0">
                <a:cs typeface="Arial"/>
              </a:rPr>
              <a:t> nový blok </a:t>
            </a:r>
            <a:r>
              <a:rPr lang="cs-CZ" sz="2000" b="1" dirty="0">
                <a:solidFill>
                  <a:srgbClr val="F81D31"/>
                </a:solidFill>
                <a:cs typeface="Arial"/>
              </a:rPr>
              <a:t>vyskoč a snes se</a:t>
            </a:r>
            <a:r>
              <a:rPr lang="cs-CZ" sz="2000" dirty="0">
                <a:cs typeface="Arial"/>
              </a:rPr>
              <a:t>, aby bylo její chování takto krátké:</a:t>
            </a:r>
            <a:endParaRPr lang="cs-CZ" sz="2000" b="1" dirty="0"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000" b="1" dirty="0"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000" b="1" dirty="0">
              <a:cs typeface="Arial"/>
            </a:endParaRPr>
          </a:p>
          <a:p>
            <a:pPr marL="720000">
              <a:spcBef>
                <a:spcPts val="30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000" dirty="0">
                <a:solidFill>
                  <a:schemeClr val="tx1"/>
                </a:solidFill>
                <a:cs typeface="Arial"/>
              </a:rPr>
              <a:t> Uprav definici bloku tak, aby </a:t>
            </a:r>
            <a:r>
              <a:rPr lang="cs-CZ" sz="2000" b="1" dirty="0" err="1">
                <a:solidFill>
                  <a:schemeClr val="tx1"/>
                </a:solidFill>
                <a:cs typeface="Arial"/>
              </a:rPr>
              <a:t>Tera</a:t>
            </a:r>
            <a:r>
              <a:rPr lang="cs-CZ" sz="2000" dirty="0">
                <a:solidFill>
                  <a:schemeClr val="tx1"/>
                </a:solidFill>
                <a:cs typeface="Arial"/>
              </a:rPr>
              <a:t> při výskoku a sesednutí používala různé kostýmy. Použij až tři různé kostýmy</a:t>
            </a:r>
            <a:r>
              <a:rPr lang="cs-CZ" sz="2000" dirty="0"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325" y="4821188"/>
            <a:ext cx="5467350" cy="1247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743325" y="2190646"/>
            <a:ext cx="1657350" cy="1362075"/>
          </a:xfrm>
          <a:prstGeom prst="rect">
            <a:avLst/>
          </a:prstGeom>
        </p:spPr>
      </p:pic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9E9B1E2A-80F9-4388-B555-054995426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24</a:t>
            </a:fld>
            <a:endParaRPr lang="sk-SK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BDF350-8171-4A1A-91D7-ECB2E623E493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C6834C-CB2C-4B1A-BFCF-5E36C74C0E3D}"/>
              </a:ext>
            </a:extLst>
          </p:cNvPr>
          <p:cNvSpPr>
            <a:spLocks noChangeAspect="1"/>
          </p:cNvSpPr>
          <p:nvPr/>
        </p:nvSpPr>
        <p:spPr>
          <a:xfrm>
            <a:off x="874800" y="175688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18A4DE-8856-4DDE-B139-F20B8D491299}"/>
              </a:ext>
            </a:extLst>
          </p:cNvPr>
          <p:cNvSpPr>
            <a:spLocks noChangeAspect="1"/>
          </p:cNvSpPr>
          <p:nvPr/>
        </p:nvSpPr>
        <p:spPr>
          <a:xfrm>
            <a:off x="874800" y="383441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20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Bef>
                <a:spcPts val="600"/>
              </a:spcBef>
            </a:pPr>
            <a:endParaRPr lang="sk-SK" sz="22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Použij ještě jednou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</a:t>
            </a:r>
            <a:r>
              <a:rPr lang="cs-CZ" sz="2000" dirty="0">
                <a:latin typeface="+mj-lt"/>
                <a:cs typeface="Arial"/>
              </a:rPr>
              <a:t>, aby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vyskočila do výšky „pomalu“ – ale rychleji, než při sesedání.</a:t>
            </a: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26000" y="2649515"/>
            <a:ext cx="7128000" cy="3636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bIns="144000">
            <a:noAutofit/>
          </a:bodyPr>
          <a:lstStyle/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latin typeface="+mj-lt"/>
                <a:cs typeface="Arial"/>
              </a:rPr>
              <a:t>Vyskakuje </a:t>
            </a:r>
            <a:r>
              <a:rPr lang="cs-CZ" b="1" dirty="0" err="1">
                <a:solidFill>
                  <a:schemeClr val="bg1"/>
                </a:solidFill>
                <a:latin typeface="+mj-lt"/>
                <a:cs typeface="Arial"/>
              </a:rPr>
              <a:t>Tera</a:t>
            </a:r>
            <a:r>
              <a:rPr lang="cs-CZ" b="1" dirty="0">
                <a:solidFill>
                  <a:schemeClr val="bg1"/>
                </a:solidFill>
                <a:latin typeface="+mj-lt"/>
                <a:cs typeface="Arial"/>
              </a:rPr>
              <a:t> do výšky jinak rychle, než sesedá zpět?</a:t>
            </a:r>
          </a:p>
          <a:p>
            <a:pPr marL="432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  <a:latin typeface="+mj-lt"/>
                <a:cs typeface="Arial"/>
              </a:rPr>
              <a:t>Jak jsme vypočítali hodnoty pro bloky </a:t>
            </a:r>
            <a:r>
              <a:rPr lang="cs-CZ" dirty="0">
                <a:solidFill>
                  <a:schemeClr val="bg1"/>
                </a:solidFill>
                <a:latin typeface="+mj-lt"/>
                <a:cs typeface="Arial"/>
              </a:rPr>
              <a:t>opakuj </a:t>
            </a:r>
            <a:r>
              <a:rPr lang="cs-CZ" b="1" dirty="0">
                <a:solidFill>
                  <a:schemeClr val="bg1"/>
                </a:solidFill>
                <a:latin typeface="+mj-lt"/>
                <a:cs typeface="Arial"/>
              </a:rPr>
              <a:t>a </a:t>
            </a:r>
            <a:r>
              <a:rPr lang="cs-CZ" dirty="0">
                <a:solidFill>
                  <a:schemeClr val="bg1"/>
                </a:solidFill>
                <a:latin typeface="+mj-lt"/>
                <a:cs typeface="Arial"/>
              </a:rPr>
              <a:t>změň y o _ </a:t>
            </a:r>
            <a:br>
              <a:rPr lang="cs-CZ" b="1" dirty="0">
                <a:solidFill>
                  <a:schemeClr val="bg1"/>
                </a:solidFill>
                <a:latin typeface="+mj-lt"/>
                <a:cs typeface="Arial"/>
              </a:rPr>
            </a:br>
            <a:r>
              <a:rPr lang="cs-CZ" b="1" dirty="0">
                <a:solidFill>
                  <a:schemeClr val="bg1"/>
                </a:solidFill>
                <a:latin typeface="+mj-lt"/>
                <a:cs typeface="Arial"/>
              </a:rPr>
              <a:t>při výskoku a sesedání?</a:t>
            </a:r>
          </a:p>
          <a:p>
            <a:pPr marL="432000">
              <a:spcAft>
                <a:spcPts val="1200"/>
              </a:spcAft>
              <a:buClr>
                <a:srgbClr val="C00000"/>
              </a:buClr>
            </a:pPr>
            <a:endParaRPr lang="sk-SK" b="1" dirty="0">
              <a:solidFill>
                <a:schemeClr val="bg1"/>
              </a:solidFill>
              <a:latin typeface="+mj-lt"/>
              <a:cs typeface="Arial"/>
            </a:endParaRPr>
          </a:p>
          <a:p>
            <a:pPr marL="432000">
              <a:spcAft>
                <a:spcPts val="1200"/>
              </a:spcAft>
              <a:buClr>
                <a:srgbClr val="C00000"/>
              </a:buClr>
            </a:pPr>
            <a:endParaRPr lang="sk-SK" b="1" dirty="0">
              <a:solidFill>
                <a:schemeClr val="bg1"/>
              </a:solidFill>
              <a:latin typeface="+mj-lt"/>
              <a:cs typeface="Arial"/>
            </a:endParaRPr>
          </a:p>
          <a:p>
            <a:pPr marL="432000">
              <a:spcAft>
                <a:spcPts val="1200"/>
              </a:spcAft>
              <a:buClr>
                <a:srgbClr val="C00000"/>
              </a:buClr>
            </a:pPr>
            <a:endParaRPr lang="sk-SK" b="1" dirty="0">
              <a:solidFill>
                <a:schemeClr val="bg1"/>
              </a:solidFill>
              <a:latin typeface="+mj-lt"/>
              <a:cs typeface="Arial"/>
            </a:endParaRP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endParaRPr lang="en-US" b="1" dirty="0">
              <a:solidFill>
                <a:schemeClr val="bg1"/>
              </a:solidFill>
              <a:latin typeface="+mj-lt"/>
              <a:cs typeface="Arial"/>
            </a:endParaRP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latin typeface="+mj-lt"/>
                <a:cs typeface="Arial"/>
              </a:rPr>
              <a:t>Vytvořil někdo nový blok taky pro výskok do výšky?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34805" y="4034981"/>
            <a:ext cx="4133850" cy="1524000"/>
          </a:xfrm>
          <a:prstGeom prst="rect">
            <a:avLst/>
          </a:prstGeom>
        </p:spPr>
      </p:pic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F57B401F-AC17-47EC-83BA-2C5FB5636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25</a:t>
            </a:fld>
            <a:endParaRPr lang="sk-SK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E2E04C-83D2-4ECB-9374-55C9903AA3C0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Tera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vznáší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C2C477-908F-44D6-BF2F-7C195DEF9F50}"/>
              </a:ext>
            </a:extLst>
          </p:cNvPr>
          <p:cNvSpPr>
            <a:spLocks noChangeAspect="1"/>
          </p:cNvSpPr>
          <p:nvPr/>
        </p:nvSpPr>
        <p:spPr>
          <a:xfrm>
            <a:off x="874800" y="170608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D3C1F0E-286E-4E61-AC76-1B0411EFC91F}"/>
              </a:ext>
            </a:extLst>
          </p:cNvPr>
          <p:cNvSpPr/>
          <p:nvPr/>
        </p:nvSpPr>
        <p:spPr>
          <a:xfrm>
            <a:off x="1224000" y="284981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28E0916-8586-48E7-8D41-B56BDA5A15DD}"/>
              </a:ext>
            </a:extLst>
          </p:cNvPr>
          <p:cNvSpPr/>
          <p:nvPr/>
        </p:nvSpPr>
        <p:spPr>
          <a:xfrm>
            <a:off x="1224000" y="327942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A9EA926-7413-4603-B5F4-E4F160F7CD62}"/>
              </a:ext>
            </a:extLst>
          </p:cNvPr>
          <p:cNvSpPr/>
          <p:nvPr/>
        </p:nvSpPr>
        <p:spPr>
          <a:xfrm>
            <a:off x="1227592" y="5694331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C617B4-6A2B-4D8E-85FB-BA11F5D90515}"/>
              </a:ext>
            </a:extLst>
          </p:cNvPr>
          <p:cNvSpPr txBox="1"/>
          <p:nvPr/>
        </p:nvSpPr>
        <p:spPr>
          <a:xfrm>
            <a:off x="7735438" y="2559369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419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84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700" b="1" cap="small" dirty="0"/>
          </a:p>
          <a:p>
            <a:pPr lvl="0">
              <a:spcAft>
                <a:spcPts val="600"/>
              </a:spcAft>
            </a:pPr>
            <a:endParaRPr lang="sk-SK" sz="2400" dirty="0">
              <a:solidFill>
                <a:prstClr val="black"/>
              </a:solidFill>
              <a:cs typeface="Arial"/>
            </a:endParaRPr>
          </a:p>
          <a:p>
            <a:pPr lvl="0">
              <a:spcAft>
                <a:spcPts val="1800"/>
              </a:spcAft>
            </a:pPr>
            <a:endParaRPr lang="sk-SK" sz="2400" dirty="0">
              <a:solidFill>
                <a:prstClr val="black"/>
              </a:solidFill>
              <a:cs typeface="Arial"/>
            </a:endParaRPr>
          </a:p>
          <a:p>
            <a:pPr lvl="0" algn="ctr">
              <a:spcBef>
                <a:spcPts val="1200"/>
              </a:spcBef>
            </a:pP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r>
              <a:rPr lang="sk-SK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br>
              <a:rPr lang="sk-SK" sz="2800" b="1" cap="small" dirty="0"/>
            </a:br>
            <a:r>
              <a:rPr lang="cs-CZ" sz="60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Piko na vycházce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748" y="4145743"/>
            <a:ext cx="1038225" cy="13239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A31CD332-B997-4A0F-B73B-E2045BEA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26</a:t>
            </a:fld>
            <a:endParaRPr lang="sk-SK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F5A48F-1F10-4479-A660-B79A15033A40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Postavy ožívají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906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72000" rIns="144000" bIns="144000" rtlCol="0">
            <a:noAutofit/>
          </a:bodyPr>
          <a:lstStyle/>
          <a:p>
            <a:pPr marL="377100"/>
            <a:endParaRPr lang="cs-CZ" sz="1000" dirty="0">
              <a:latin typeface="+mj-lt"/>
              <a:cs typeface="Arial"/>
            </a:endParaRPr>
          </a:p>
          <a:p>
            <a:pPr marL="288000"/>
            <a:r>
              <a:rPr lang="cs-CZ" sz="2000" dirty="0">
                <a:cs typeface="Arial"/>
              </a:rPr>
              <a:t>Pokračuj se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r>
              <a:rPr lang="cs-CZ" sz="2000" dirty="0">
                <a:cs typeface="Arial"/>
              </a:rPr>
              <a:t>.</a:t>
            </a:r>
          </a:p>
          <a:p>
            <a:pPr marL="720000"/>
            <a:r>
              <a:rPr lang="cs-CZ" sz="1400" dirty="0">
                <a:solidFill>
                  <a:prstClr val="black"/>
                </a:solidFill>
                <a:cs typeface="Arial"/>
              </a:rPr>
              <a:t>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do svého počítače</a:t>
            </a:r>
          </a:p>
          <a:p>
            <a:pPr marL="720000"/>
            <a:r>
              <a:rPr lang="cs-CZ" sz="1400" b="1" dirty="0">
                <a:solidFill>
                  <a:prstClr val="black"/>
                </a:solidFill>
                <a:cs typeface="Arial"/>
              </a:rPr>
              <a:t>		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  			  a </a:t>
            </a:r>
            <a:r>
              <a:rPr lang="cs-CZ" sz="1400" dirty="0" err="1">
                <a:solidFill>
                  <a:prstClr val="black"/>
                </a:solidFill>
                <a:cs typeface="Arial"/>
              </a:rPr>
              <a:t>pozmeň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jméno projektu</a:t>
            </a:r>
            <a:endParaRPr lang="cs-CZ" sz="2000" dirty="0">
              <a:cs typeface="Arial"/>
            </a:endParaRPr>
          </a:p>
          <a:p>
            <a:pPr marL="720000"/>
            <a:endParaRPr lang="cs-CZ" sz="2200" dirty="0">
              <a:latin typeface="+mj-lt"/>
              <a:cs typeface="Arial"/>
            </a:endParaRPr>
          </a:p>
          <a:p>
            <a:pPr marL="720000"/>
            <a:endParaRPr lang="cs-CZ" sz="2200" dirty="0">
              <a:latin typeface="+mj-lt"/>
              <a:cs typeface="Arial"/>
            </a:endParaRPr>
          </a:p>
          <a:p>
            <a:pPr marL="720000">
              <a:spcBef>
                <a:spcPts val="3000"/>
              </a:spcBef>
            </a:pPr>
            <a:r>
              <a:rPr lang="cs-CZ" sz="2000" dirty="0">
                <a:latin typeface="+mj-lt"/>
                <a:cs typeface="Arial"/>
              </a:rPr>
              <a:t>Zvol </a:t>
            </a:r>
            <a:r>
              <a:rPr lang="cs-CZ" sz="2000" b="1" dirty="0">
                <a:latin typeface="+mj-lt"/>
                <a:cs typeface="Arial"/>
              </a:rPr>
              <a:t>Pika</a:t>
            </a:r>
            <a:r>
              <a:rPr lang="cs-CZ" sz="2000" dirty="0">
                <a:latin typeface="+mj-lt"/>
                <a:cs typeface="Arial"/>
              </a:rPr>
              <a:t> a prozkoumej jeho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kostýmy</a:t>
            </a:r>
            <a:r>
              <a:rPr lang="cs-CZ" sz="2000" dirty="0">
                <a:latin typeface="+mj-lt"/>
                <a:cs typeface="Arial"/>
              </a:rPr>
              <a:t>.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Klikni na první, potom na druhý, na třetí... 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 pozoruj, co se děje s </a:t>
            </a:r>
            <a:r>
              <a:rPr lang="cs-CZ" sz="2000" b="1" dirty="0">
                <a:latin typeface="+mj-lt"/>
                <a:cs typeface="Arial"/>
              </a:rPr>
              <a:t>Pikem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2400"/>
              </a:spcBef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92267" y="1742214"/>
            <a:ext cx="2363161" cy="3320781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704329" y="1682017"/>
            <a:ext cx="836975" cy="444400"/>
          </a:xfrm>
          <a:prstGeom prst="ellipse">
            <a:avLst/>
          </a:prstGeom>
          <a:noFill/>
          <a:ln w="31750">
            <a:solidFill>
              <a:srgbClr val="C00000"/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26000" y="5161323"/>
            <a:ext cx="7128000" cy="1116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16000" bIns="144000">
            <a:noAutofit/>
          </a:bodyPr>
          <a:lstStyle/>
          <a:p>
            <a:pPr marL="432000">
              <a:spcAft>
                <a:spcPts val="6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kdo objevil?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Kdo by věděl vlastním tělem napodobit jednotlivé kostýmy?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92577210-EF6D-4A33-9966-99C165047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27</a:t>
            </a:fld>
            <a:endParaRPr lang="sk-SK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D5D33C-9E8D-4745-BBD9-7BCF385C2E86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9809DE-6AB0-41DF-AF18-748F6D81D1FF}"/>
              </a:ext>
            </a:extLst>
          </p:cNvPr>
          <p:cNvSpPr txBox="1"/>
          <p:nvPr/>
        </p:nvSpPr>
        <p:spPr>
          <a:xfrm>
            <a:off x="7735438" y="5071542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8E92AF2-5535-444D-8A2A-8B01D7AF69AF}"/>
              </a:ext>
            </a:extLst>
          </p:cNvPr>
          <p:cNvSpPr/>
          <p:nvPr/>
        </p:nvSpPr>
        <p:spPr>
          <a:xfrm>
            <a:off x="1224000" y="538375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19E3484-F8A3-40F2-81CC-7F40CBF4B0C5}"/>
              </a:ext>
            </a:extLst>
          </p:cNvPr>
          <p:cNvSpPr/>
          <p:nvPr/>
        </p:nvSpPr>
        <p:spPr>
          <a:xfrm>
            <a:off x="1224000" y="575531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F4DC18B-2AC9-4000-8540-EB0F2BC235D7}"/>
              </a:ext>
            </a:extLst>
          </p:cNvPr>
          <p:cNvSpPr>
            <a:spLocks noChangeAspect="1"/>
          </p:cNvSpPr>
          <p:nvPr/>
        </p:nvSpPr>
        <p:spPr>
          <a:xfrm>
            <a:off x="874800" y="322281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1033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377100"/>
            <a:endParaRPr lang="sk-SK" sz="10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Přitáhni na plochu nový blok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další kostým</a:t>
            </a:r>
            <a:r>
              <a:rPr lang="cs-CZ" sz="2000" b="1" dirty="0">
                <a:solidFill>
                  <a:srgbClr val="7030A0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a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prozkoumej ho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Klikej na něj opakovaně. Potom kolem něj přidej blok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100 krát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2400"/>
              </a:spcBef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4097" y="2602452"/>
            <a:ext cx="1228725" cy="6381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03485" y="4829079"/>
            <a:ext cx="3409950" cy="1257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0AB498A5-F041-4BBA-B069-4F2C947E7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28</a:t>
            </a:fld>
            <a:endParaRPr lang="sk-SK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310F5F-21ED-4DFC-B445-41BE14A070D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F596D4-438F-44B7-A3C0-4A9C68598676}"/>
              </a:ext>
            </a:extLst>
          </p:cNvPr>
          <p:cNvSpPr>
            <a:spLocks noChangeAspect="1"/>
          </p:cNvSpPr>
          <p:nvPr/>
        </p:nvSpPr>
        <p:spPr>
          <a:xfrm>
            <a:off x="874800" y="185121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200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72000" bIns="144000" rtlCol="0">
            <a:noAutofit/>
          </a:bodyPr>
          <a:lstStyle/>
          <a:p>
            <a:pPr marL="377100"/>
            <a:endParaRPr lang="en-US" sz="1000" dirty="0">
              <a:latin typeface="+mj-lt"/>
              <a:cs typeface="Arial"/>
            </a:endParaRPr>
          </a:p>
          <a:p>
            <a:pPr marL="720000"/>
            <a:endParaRPr lang="en-US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Vytvoř pro </a:t>
            </a:r>
            <a:r>
              <a:rPr lang="cs-CZ" sz="2000" b="1" dirty="0">
                <a:latin typeface="+mj-lt"/>
                <a:cs typeface="Arial"/>
              </a:rPr>
              <a:t>Pika</a:t>
            </a:r>
            <a:r>
              <a:rPr lang="cs-CZ" sz="2000" dirty="0">
                <a:latin typeface="+mj-lt"/>
                <a:cs typeface="Arial"/>
              </a:rPr>
              <a:t> jednoduchý scénář s hlavičkou </a:t>
            </a:r>
            <a:r>
              <a:rPr lang="cs-CZ" sz="2000" b="1" dirty="0">
                <a:solidFill>
                  <a:srgbClr val="FA8000"/>
                </a:solidFill>
                <a:latin typeface="+mj-lt"/>
                <a:cs typeface="Arial"/>
              </a:rPr>
              <a:t>po kliknutí na mě</a:t>
            </a:r>
            <a:r>
              <a:rPr lang="cs-CZ" sz="2000" dirty="0">
                <a:latin typeface="+mj-lt"/>
                <a:cs typeface="Arial"/>
              </a:rPr>
              <a:t>, použij pouze tyto bloky:</a:t>
            </a:r>
            <a:br>
              <a:rPr lang="cs-CZ" sz="2000" dirty="0">
                <a:latin typeface="+mj-lt"/>
                <a:cs typeface="Arial"/>
              </a:rPr>
            </a:b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cs-CZ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Do scénáře přidej blok </a:t>
            </a: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dopředu</a:t>
            </a:r>
            <a:r>
              <a:rPr lang="cs-CZ" sz="2000" dirty="0">
                <a:latin typeface="+mj-lt"/>
                <a:cs typeface="Arial"/>
              </a:rPr>
              <a:t> s malým počtem kroků,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např. 1, 2 nebo 3…</a:t>
            </a:r>
          </a:p>
          <a:p>
            <a:pPr marL="720000">
              <a:spcAft>
                <a:spcPts val="600"/>
              </a:spcAft>
            </a:pPr>
            <a:endParaRPr lang="en-US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en-US" sz="2200" dirty="0">
              <a:latin typeface="+mj-lt"/>
              <a:cs typeface="Arial"/>
            </a:endParaRPr>
          </a:p>
          <a:p>
            <a:pPr marL="720000">
              <a:spcBef>
                <a:spcPts val="2400"/>
              </a:spcBef>
            </a:pPr>
            <a:endParaRPr lang="en-US" sz="2200" dirty="0">
              <a:latin typeface="+mj-lt"/>
              <a:cs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25312" y="2831653"/>
            <a:ext cx="5514975" cy="1447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D257DC7F-708F-4EC8-8461-DA0C407F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29</a:t>
            </a:fld>
            <a:endParaRPr lang="sk-SK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9A9965-2CF0-44A9-9AC9-FCA7EF6BDDC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418C77-B067-411B-9F55-9CA305997F8E}"/>
              </a:ext>
            </a:extLst>
          </p:cNvPr>
          <p:cNvSpPr>
            <a:spLocks noChangeAspect="1"/>
          </p:cNvSpPr>
          <p:nvPr/>
        </p:nvSpPr>
        <p:spPr>
          <a:xfrm>
            <a:off x="874800" y="185122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B453E8-F925-460F-AA05-26A245423550}"/>
              </a:ext>
            </a:extLst>
          </p:cNvPr>
          <p:cNvSpPr>
            <a:spLocks noChangeAspect="1"/>
          </p:cNvSpPr>
          <p:nvPr/>
        </p:nvSpPr>
        <p:spPr>
          <a:xfrm>
            <a:off x="874800" y="474617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28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Vytvoř pro </a:t>
            </a:r>
            <a:r>
              <a:rPr lang="cs-CZ" sz="2000" b="1" dirty="0" err="1">
                <a:latin typeface="+mj-lt"/>
                <a:cs typeface="Arial"/>
              </a:rPr>
              <a:t>Nana</a:t>
            </a:r>
            <a:r>
              <a:rPr lang="cs-CZ" sz="2000" dirty="0">
                <a:latin typeface="+mj-lt"/>
                <a:cs typeface="Arial"/>
              </a:rPr>
              <a:t> </a:t>
            </a:r>
            <a:r>
              <a:rPr lang="cs-CZ" sz="2000" i="1" dirty="0">
                <a:solidFill>
                  <a:schemeClr val="tx1"/>
                </a:solidFill>
                <a:latin typeface="+mj-lt"/>
                <a:cs typeface="Arial"/>
              </a:rPr>
              <a:t>úvodní scénář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s hlavičkou </a:t>
            </a:r>
            <a:r>
              <a:rPr lang="cs-CZ" sz="2000" b="1" dirty="0">
                <a:solidFill>
                  <a:srgbClr val="FA8000"/>
                </a:solidFill>
                <a:latin typeface="+mj-lt"/>
                <a:cs typeface="Arial"/>
              </a:rPr>
              <a:t>po kliknutí na</a:t>
            </a:r>
            <a:r>
              <a:rPr lang="cs-CZ" sz="2000" b="1" dirty="0">
                <a:solidFill>
                  <a:srgbClr val="C88330"/>
                </a:solidFill>
                <a:latin typeface="+mj-lt"/>
                <a:cs typeface="Arial"/>
              </a:rPr>
              <a:t>    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:</a:t>
            </a:r>
            <a:b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</a:b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Nano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 má skočit zpět na své „úvodní“ místo</a:t>
            </a:r>
            <a:r>
              <a:rPr lang="cs-CZ" sz="2000" dirty="0">
                <a:latin typeface="+mj-lt"/>
                <a:cs typeface="Arial"/>
              </a:rPr>
              <a:t>.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Klikni na zelenou vlajku a vyzkoušej.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4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Víš, jak můžeš </a:t>
            </a:r>
            <a:r>
              <a:rPr lang="cs-CZ" sz="2000" b="1" dirty="0">
                <a:solidFill>
                  <a:srgbClr val="C00000"/>
                </a:solidFill>
                <a:latin typeface="+mj-lt"/>
                <a:cs typeface="Arial"/>
              </a:rPr>
              <a:t>zvolit jinou postavu a budovat pro ni scénář?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18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Zvol postupně také další postavy a vytvoř pro ně </a:t>
            </a:r>
            <a:r>
              <a:rPr lang="cs-CZ" sz="2000" i="1" dirty="0">
                <a:latin typeface="+mj-lt"/>
                <a:cs typeface="Arial"/>
              </a:rPr>
              <a:t>úvodní scénáře                </a:t>
            </a:r>
            <a:r>
              <a:rPr lang="cs-CZ" sz="2000" dirty="0">
                <a:latin typeface="+mj-lt"/>
                <a:cs typeface="Arial"/>
              </a:rPr>
              <a:t>s hlavičkou </a:t>
            </a:r>
            <a:r>
              <a:rPr lang="cs-CZ" sz="2000" b="1" dirty="0">
                <a:solidFill>
                  <a:srgbClr val="FA8000"/>
                </a:solidFill>
                <a:latin typeface="+mj-lt"/>
                <a:cs typeface="Arial"/>
              </a:rPr>
              <a:t>po kliknutí na      </a:t>
            </a:r>
            <a:r>
              <a:rPr lang="cs-CZ" sz="2000" dirty="0">
                <a:solidFill>
                  <a:schemeClr val="tx1"/>
                </a:solidFill>
                <a:latin typeface="+mj-lt"/>
                <a:cs typeface="Arial"/>
              </a:rPr>
              <a:t>.</a:t>
            </a:r>
            <a:endParaRPr lang="cs-CZ" sz="2000" b="1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00363" y="2456489"/>
            <a:ext cx="4248150" cy="819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85217" y="3813893"/>
            <a:ext cx="7214706" cy="16325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D6EB5E66-D1CF-44BC-91B6-DD4E689ED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4654AC-1737-4913-A568-B28AACADAB96}"/>
              </a:ext>
            </a:extLst>
          </p:cNvPr>
          <p:cNvCxnSpPr>
            <a:cxnSpLocks/>
          </p:cNvCxnSpPr>
          <p:nvPr/>
        </p:nvCxnSpPr>
        <p:spPr>
          <a:xfrm flipH="1" flipV="1">
            <a:off x="5707381" y="2003202"/>
            <a:ext cx="727444" cy="168498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3F65515-E15D-476C-AA73-5ACD9DC8A0DD}"/>
              </a:ext>
            </a:extLst>
          </p:cNvPr>
          <p:cNvSpPr txBox="1"/>
          <p:nvPr/>
        </p:nvSpPr>
        <p:spPr>
          <a:xfrm rot="21076721">
            <a:off x="6464818" y="1977555"/>
            <a:ext cx="2480735" cy="584775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k-SK" sz="1600" b="1" dirty="0" err="1">
                <a:solidFill>
                  <a:schemeClr val="bg1"/>
                </a:solidFill>
              </a:rPr>
              <a:t>pokud</a:t>
            </a:r>
            <a:r>
              <a:rPr lang="sk-SK" sz="1600" b="1" dirty="0">
                <a:solidFill>
                  <a:schemeClr val="bg1"/>
                </a:solidFill>
              </a:rPr>
              <a:t> </a:t>
            </a:r>
            <a:r>
              <a:rPr lang="sk-SK" sz="1600" b="1" dirty="0" err="1">
                <a:solidFill>
                  <a:schemeClr val="bg1"/>
                </a:solidFill>
              </a:rPr>
              <a:t>jsme</a:t>
            </a:r>
            <a:r>
              <a:rPr lang="sk-SK" sz="1600" b="1" dirty="0">
                <a:solidFill>
                  <a:schemeClr val="bg1"/>
                </a:solidFill>
              </a:rPr>
              <a:t> </a:t>
            </a:r>
            <a:r>
              <a:rPr lang="sk-SK" sz="1600" b="1" dirty="0" err="1">
                <a:solidFill>
                  <a:schemeClr val="bg1"/>
                </a:solidFill>
              </a:rPr>
              <a:t>Nana</a:t>
            </a:r>
            <a:r>
              <a:rPr lang="sk-SK" sz="1600" b="1" dirty="0">
                <a:solidFill>
                  <a:schemeClr val="bg1"/>
                </a:solidFill>
              </a:rPr>
              <a:t> </a:t>
            </a:r>
            <a:r>
              <a:rPr lang="sk-SK" sz="1600" b="1" dirty="0" err="1">
                <a:solidFill>
                  <a:schemeClr val="bg1"/>
                </a:solidFill>
              </a:rPr>
              <a:t>mezitím</a:t>
            </a:r>
            <a:r>
              <a:rPr lang="sk-SK" sz="1600" b="1" dirty="0">
                <a:solidFill>
                  <a:schemeClr val="bg1"/>
                </a:solidFill>
              </a:rPr>
              <a:t> </a:t>
            </a:r>
            <a:r>
              <a:rPr lang="sk-SK" sz="1600" b="1" dirty="0" err="1">
                <a:solidFill>
                  <a:schemeClr val="bg1"/>
                </a:solidFill>
              </a:rPr>
              <a:t>odtáhli</a:t>
            </a:r>
            <a:r>
              <a:rPr lang="sk-SK" sz="1600" b="1" dirty="0">
                <a:solidFill>
                  <a:schemeClr val="bg1"/>
                </a:solidFill>
              </a:rPr>
              <a:t> myší </a:t>
            </a:r>
            <a:r>
              <a:rPr lang="sk-SK" sz="1600" b="1" dirty="0" err="1">
                <a:solidFill>
                  <a:schemeClr val="bg1"/>
                </a:solidFill>
              </a:rPr>
              <a:t>jinam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BC8E72-0BA6-44C3-88F2-0608B9A295E7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Čtyři hrdinové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7455E6-203E-425C-B59C-8197B44FE224}"/>
              </a:ext>
            </a:extLst>
          </p:cNvPr>
          <p:cNvSpPr>
            <a:spLocks noChangeAspect="1"/>
          </p:cNvSpPr>
          <p:nvPr/>
        </p:nvSpPr>
        <p:spPr>
          <a:xfrm>
            <a:off x="874800" y="146271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CBBE98-A439-447A-96D5-736CE10FFB6C}"/>
              </a:ext>
            </a:extLst>
          </p:cNvPr>
          <p:cNvSpPr>
            <a:spLocks noChangeAspect="1"/>
          </p:cNvSpPr>
          <p:nvPr/>
        </p:nvSpPr>
        <p:spPr>
          <a:xfrm>
            <a:off x="874800" y="343657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28A422-9673-4191-8069-8571B8E91900}"/>
              </a:ext>
            </a:extLst>
          </p:cNvPr>
          <p:cNvSpPr>
            <a:spLocks noChangeAspect="1"/>
          </p:cNvSpPr>
          <p:nvPr/>
        </p:nvSpPr>
        <p:spPr>
          <a:xfrm>
            <a:off x="874800" y="561040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61A222-3224-4DC8-AC02-C1786B247D3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924438" y="5954252"/>
            <a:ext cx="190500" cy="190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4B233A6-6178-48AD-9B3F-5590D46B4E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121358" y="1499050"/>
            <a:ext cx="190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5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14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Přidej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čekej</a:t>
            </a:r>
            <a:r>
              <a:rPr lang="cs-CZ" sz="2000" dirty="0">
                <a:latin typeface="+mj-lt"/>
                <a:cs typeface="Arial"/>
              </a:rPr>
              <a:t> s hodně krátkým časem, např. 0.1 nebo 0.2 sekundy. Experimentuj s různými malými hodnotami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v blocích </a:t>
            </a:r>
            <a:r>
              <a:rPr lang="cs-CZ" sz="2000" b="1" dirty="0">
                <a:solidFill>
                  <a:srgbClr val="2D5FEF"/>
                </a:solidFill>
                <a:latin typeface="+mj-lt"/>
                <a:cs typeface="Arial"/>
              </a:rPr>
              <a:t>dopředu</a:t>
            </a:r>
            <a:r>
              <a:rPr lang="cs-CZ" sz="2000" b="1" dirty="0">
                <a:solidFill>
                  <a:srgbClr val="0070C0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a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čekej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817" y="3006021"/>
            <a:ext cx="3420428" cy="14916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26000" y="5016462"/>
            <a:ext cx="7128000" cy="1188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88000" bIns="144000">
            <a:noAutofit/>
          </a:bodyPr>
          <a:lstStyle/>
          <a:p>
            <a:pPr marL="432000">
              <a:spcAft>
                <a:spcPts val="6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 se v počítači nebo kresleném filmu tvoří chůze?</a:t>
            </a:r>
          </a:p>
          <a:p>
            <a:pPr marL="432000">
              <a:spcAft>
                <a:spcPts val="1200"/>
              </a:spcAft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</a:rPr>
              <a:t>Jak docílíme, aby Piko chodil rychleji nebo pomaleji?</a:t>
            </a:r>
            <a:endParaRPr lang="cs-CZ" sz="2000" b="1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7D260C23-081C-4631-9E83-248D8F6E0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30</a:t>
            </a:fld>
            <a:endParaRPr lang="sk-SK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B12BA3-BF31-4311-BB72-F631E0BE50B9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20EBE2-1ED1-4C7D-A710-07480B7BFD52}"/>
              </a:ext>
            </a:extLst>
          </p:cNvPr>
          <p:cNvSpPr>
            <a:spLocks noChangeAspect="1"/>
          </p:cNvSpPr>
          <p:nvPr/>
        </p:nvSpPr>
        <p:spPr>
          <a:xfrm>
            <a:off x="874800" y="157545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74F770-EA47-4E7C-A2D2-E4F7AB227D56}"/>
              </a:ext>
            </a:extLst>
          </p:cNvPr>
          <p:cNvSpPr txBox="1"/>
          <p:nvPr/>
        </p:nvSpPr>
        <p:spPr>
          <a:xfrm>
            <a:off x="7735438" y="4904623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DA61A4-26D4-475E-9354-8A73A8106FE5}"/>
              </a:ext>
            </a:extLst>
          </p:cNvPr>
          <p:cNvSpPr/>
          <p:nvPr/>
        </p:nvSpPr>
        <p:spPr>
          <a:xfrm>
            <a:off x="1224000" y="535070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7569DC-E8D8-4107-85DD-9A2EB26662A8}"/>
              </a:ext>
            </a:extLst>
          </p:cNvPr>
          <p:cNvSpPr/>
          <p:nvPr/>
        </p:nvSpPr>
        <p:spPr>
          <a:xfrm>
            <a:off x="1227592" y="5707639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1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Bef>
                <a:spcPts val="1200"/>
              </a:spcBef>
            </a:pPr>
            <a:r>
              <a:rPr lang="cs-CZ" sz="2000" dirty="0">
                <a:cs typeface="Arial"/>
              </a:rPr>
              <a:t>Přemýšlejme a diskutujme spolu o následujících řešeních. Porovnejme je.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73345" y="2131142"/>
            <a:ext cx="7693628" cy="41951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EB58C718-897F-4630-8791-1540DDC76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31</a:t>
            </a:fld>
            <a:endParaRPr lang="sk-SK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B56B2-7F73-4977-87CD-BBBE3A15F0FA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C3E498-E71A-4C5E-8229-30572806E9A2}"/>
              </a:ext>
            </a:extLst>
          </p:cNvPr>
          <p:cNvSpPr>
            <a:spLocks noChangeAspect="1"/>
          </p:cNvSpPr>
          <p:nvPr/>
        </p:nvSpPr>
        <p:spPr>
          <a:xfrm>
            <a:off x="874800" y="145933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D026B9-D487-421D-9D14-5BE64EB74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75" y="2050398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AD9204-2B32-4949-8257-AF84E46B5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996" y="205039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049102-5348-49F1-90B5-03B2841874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3953" y="3623455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FE8605-A2AA-4EED-9709-5B57477639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4755" y="3623455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21536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Co se stane, Když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při chůzi narazí na okraj scény? </a:t>
            </a:r>
            <a:r>
              <a:rPr lang="cs-CZ" sz="2000" b="1" dirty="0">
                <a:solidFill>
                  <a:schemeClr val="tx1"/>
                </a:solidFill>
                <a:latin typeface="+mj-lt"/>
                <a:cs typeface="Arial"/>
              </a:rPr>
              <a:t>Prozkoumej</a:t>
            </a:r>
            <a:r>
              <a:rPr lang="cs-CZ" sz="2000" dirty="0">
                <a:latin typeface="+mj-lt"/>
                <a:cs typeface="Arial"/>
              </a:rPr>
              <a:t> tento nový blok:</a:t>
            </a: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Kam vložíme tento blok do scénáře pro chůzi? A proč?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27925" y="2431717"/>
            <a:ext cx="2724150" cy="6381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26000" y="4834578"/>
            <a:ext cx="7128000" cy="1404000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52000" bIns="324000">
            <a:noAutofit/>
          </a:bodyPr>
          <a:lstStyle/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se stane, jestli použijeme blok </a:t>
            </a:r>
            <a:r>
              <a:rPr lang="cs-CZ" dirty="0">
                <a:solidFill>
                  <a:schemeClr val="bg1"/>
                </a:solidFill>
                <a:cs typeface="Arial"/>
              </a:rPr>
              <a:t>když narazíš na okraj, odraz se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?</a:t>
            </a:r>
          </a:p>
          <a:p>
            <a:pPr marL="432000">
              <a:spcAft>
                <a:spcPts val="12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se stane, jestli tento blok připojíme před nebo za blok </a:t>
            </a:r>
            <a:r>
              <a:rPr lang="cs-CZ" dirty="0">
                <a:solidFill>
                  <a:schemeClr val="bg1"/>
                </a:solidFill>
                <a:cs typeface="Arial"/>
              </a:rPr>
              <a:t>opakuj</a:t>
            </a:r>
            <a:br>
              <a:rPr lang="cs-CZ" b="1" dirty="0">
                <a:solidFill>
                  <a:schemeClr val="bg1"/>
                </a:solidFill>
                <a:cs typeface="Arial"/>
              </a:rPr>
            </a:br>
            <a:r>
              <a:rPr lang="cs-CZ" b="1" dirty="0">
                <a:solidFill>
                  <a:schemeClr val="bg1"/>
                </a:solidFill>
                <a:cs typeface="Arial"/>
              </a:rPr>
              <a:t>ve scénáři Pika pro chůzi?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BA5D559B-81A7-4AFA-944B-8ADE0234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32</a:t>
            </a:fld>
            <a:endParaRPr lang="sk-SK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4B22A4-4088-4BD8-B69D-1C6ACBE90E94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9276F5-9E0D-4388-8E7A-BF432EC746C7}"/>
              </a:ext>
            </a:extLst>
          </p:cNvPr>
          <p:cNvSpPr>
            <a:spLocks noChangeAspect="1"/>
          </p:cNvSpPr>
          <p:nvPr/>
        </p:nvSpPr>
        <p:spPr>
          <a:xfrm>
            <a:off x="874800" y="174925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2556628-DC12-44D5-B8CA-603D78E52117}"/>
              </a:ext>
            </a:extLst>
          </p:cNvPr>
          <p:cNvSpPr>
            <a:spLocks noChangeAspect="1"/>
          </p:cNvSpPr>
          <p:nvPr/>
        </p:nvSpPr>
        <p:spPr>
          <a:xfrm>
            <a:off x="874800" y="335728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FE56A6-6E24-4613-BA0D-0881ABFD04F6}"/>
              </a:ext>
            </a:extLst>
          </p:cNvPr>
          <p:cNvSpPr txBox="1"/>
          <p:nvPr/>
        </p:nvSpPr>
        <p:spPr>
          <a:xfrm>
            <a:off x="7735438" y="4730453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1220ECC-A927-442B-A9D3-0AFBBE53DB28}"/>
              </a:ext>
            </a:extLst>
          </p:cNvPr>
          <p:cNvSpPr/>
          <p:nvPr/>
        </p:nvSpPr>
        <p:spPr>
          <a:xfrm>
            <a:off x="1224000" y="511523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948178E-AEB8-44F9-9B80-4E7907ED4D8C}"/>
              </a:ext>
            </a:extLst>
          </p:cNvPr>
          <p:cNvSpPr/>
          <p:nvPr/>
        </p:nvSpPr>
        <p:spPr>
          <a:xfrm>
            <a:off x="1224000" y="5544851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42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/>
            <a:r>
              <a:rPr lang="cs-CZ" sz="2000" dirty="0">
                <a:latin typeface="+mj-lt"/>
                <a:cs typeface="Arial"/>
              </a:rPr>
              <a:t>Místo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100</a:t>
            </a:r>
            <a:r>
              <a:rPr lang="cs-CZ" sz="2000" dirty="0">
                <a:solidFill>
                  <a:srgbClr val="FA6201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použij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stále</a:t>
            </a:r>
            <a:r>
              <a:rPr lang="cs-CZ" sz="2000" dirty="0">
                <a:latin typeface="+mj-lt"/>
                <a:cs typeface="Arial"/>
              </a:rPr>
              <a:t>, aby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nedělal jen 100 kroků.</a:t>
            </a: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000" dirty="0">
              <a:latin typeface="+mj-lt"/>
              <a:cs typeface="Arial"/>
            </a:endParaRPr>
          </a:p>
          <a:p>
            <a:pPr marL="720000">
              <a:spcBef>
                <a:spcPts val="30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Když potom klikneš na značku </a:t>
            </a:r>
            <a:r>
              <a:rPr lang="cs-CZ" sz="2000" b="1" dirty="0">
                <a:solidFill>
                  <a:srgbClr val="EC5959"/>
                </a:solidFill>
                <a:latin typeface="+mj-lt"/>
                <a:cs typeface="Arial"/>
              </a:rPr>
              <a:t>Stop</a:t>
            </a:r>
            <a:r>
              <a:rPr lang="cs-CZ" sz="2000" dirty="0">
                <a:latin typeface="+mj-lt"/>
                <a:cs typeface="Arial"/>
              </a:rPr>
              <a:t>,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zastaví.</a:t>
            </a:r>
          </a:p>
          <a:p>
            <a:pPr marL="360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/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195470"/>
            <a:ext cx="1827795" cy="15637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26000" y="4569445"/>
            <a:ext cx="7128000" cy="1656000"/>
          </a:xfrm>
          <a:prstGeom prst="rect">
            <a:avLst/>
          </a:prstGeom>
          <a:solidFill>
            <a:srgbClr val="304A5F"/>
          </a:solidFill>
          <a:ln w="25400">
            <a:noFill/>
          </a:ln>
          <a:effectLst/>
        </p:spPr>
        <p:txBody>
          <a:bodyPr wrap="square" tIns="180000" bIns="144000" anchor="t">
            <a:noAutofit/>
          </a:bodyPr>
          <a:lstStyle/>
          <a:p>
            <a:pPr marL="432000">
              <a:spcAft>
                <a:spcPts val="6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Jaký je rozdíl mezi bloky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a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stále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?</a:t>
            </a:r>
          </a:p>
          <a:p>
            <a:pPr marL="432000">
              <a:spcAft>
                <a:spcPts val="600"/>
              </a:spcAft>
              <a:buClr>
                <a:srgbClr val="0070C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Proč se za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 stále 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už nedá připojit žádný jiný blok?</a:t>
            </a:r>
          </a:p>
          <a:p>
            <a:pPr marL="432000">
              <a:buClr>
                <a:srgbClr val="C00000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Jakým směrem pokračuje Piko v chůzi, když se odrazí od okraje scény? Co jiného se v skutečném životě odráží podobně?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0B5FC760-D001-4E86-A803-C9860B84D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33</a:t>
            </a:fld>
            <a:endParaRPr lang="sk-SK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3FCC89-CAF7-4A55-B739-34231C1FD581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5E11F3-F6F5-4A80-BF73-85818882AD69}"/>
              </a:ext>
            </a:extLst>
          </p:cNvPr>
          <p:cNvSpPr>
            <a:spLocks noChangeAspect="1"/>
          </p:cNvSpPr>
          <p:nvPr/>
        </p:nvSpPr>
        <p:spPr>
          <a:xfrm>
            <a:off x="874800" y="168285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84B5F9-5537-494E-AB92-90C84D8FAB72}"/>
              </a:ext>
            </a:extLst>
          </p:cNvPr>
          <p:cNvSpPr txBox="1"/>
          <p:nvPr/>
        </p:nvSpPr>
        <p:spPr>
          <a:xfrm>
            <a:off x="7735438" y="4483715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2833C75-EFCB-4E0A-9038-C9A35AC2B6B0}"/>
              </a:ext>
            </a:extLst>
          </p:cNvPr>
          <p:cNvSpPr/>
          <p:nvPr/>
        </p:nvSpPr>
        <p:spPr>
          <a:xfrm>
            <a:off x="1224000" y="4774156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3F2D476-6F3B-487D-A3D2-5E8E13E08D2E}"/>
              </a:ext>
            </a:extLst>
          </p:cNvPr>
          <p:cNvSpPr/>
          <p:nvPr/>
        </p:nvSpPr>
        <p:spPr>
          <a:xfrm>
            <a:off x="1224000" y="517619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FE96226-E25B-4E6E-811D-A448D590BAD1}"/>
              </a:ext>
            </a:extLst>
          </p:cNvPr>
          <p:cNvSpPr/>
          <p:nvPr/>
        </p:nvSpPr>
        <p:spPr>
          <a:xfrm>
            <a:off x="1227592" y="5550881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7066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/>
            <a:r>
              <a:rPr lang="cs-CZ" sz="2000" dirty="0">
                <a:cs typeface="Arial"/>
              </a:rPr>
              <a:t>Vzpomeň si, jak vytváříme nové bloky a uprav </a:t>
            </a:r>
            <a:r>
              <a:rPr lang="cs-CZ" sz="2000" b="1" dirty="0">
                <a:cs typeface="Arial"/>
              </a:rPr>
              <a:t>Pikovu</a:t>
            </a:r>
            <a:r>
              <a:rPr lang="cs-CZ" sz="2000" dirty="0">
                <a:cs typeface="Arial"/>
              </a:rPr>
              <a:t> chůzi tak, aby </a:t>
            </a:r>
            <a:r>
              <a:rPr lang="cs-CZ" sz="2000" b="1" dirty="0">
                <a:cs typeface="Arial"/>
              </a:rPr>
              <a:t>vždy opakoval </a:t>
            </a:r>
            <a:r>
              <a:rPr lang="cs-CZ" sz="2000" dirty="0">
                <a:cs typeface="Arial"/>
              </a:rPr>
              <a:t>pouze jediný nový blok – </a:t>
            </a:r>
            <a:r>
              <a:rPr lang="cs-CZ" sz="2000" b="1" dirty="0">
                <a:solidFill>
                  <a:srgbClr val="F81D31"/>
                </a:solidFill>
                <a:cs typeface="Arial"/>
              </a:rPr>
              <a:t>můj krok</a:t>
            </a:r>
            <a:r>
              <a:rPr lang="cs-CZ" sz="2000" dirty="0">
                <a:cs typeface="Arial"/>
              </a:rPr>
              <a:t>.</a:t>
            </a:r>
          </a:p>
          <a:p>
            <a:pPr marL="720000"/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0B5FC760-D001-4E86-A803-C9860B84D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34</a:t>
            </a:fld>
            <a:endParaRPr lang="sk-SK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6D62A5-02E2-4A2B-9486-244CC9719B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34792" y="2645172"/>
            <a:ext cx="3209925" cy="2162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8D104F-E5A1-4FF2-A569-2BE94D4D2A9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221382-3E45-41DD-A074-A308F6AA7BF1}"/>
              </a:ext>
            </a:extLst>
          </p:cNvPr>
          <p:cNvSpPr>
            <a:spLocks noChangeAspect="1"/>
          </p:cNvSpPr>
          <p:nvPr/>
        </p:nvSpPr>
        <p:spPr>
          <a:xfrm>
            <a:off x="874800" y="169156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7899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8000" tIns="324000" rIns="72000" bIns="144000" rtlCol="0">
            <a:noAutofit/>
          </a:bodyPr>
          <a:lstStyle/>
          <a:p>
            <a:pPr marL="720000">
              <a:spcBef>
                <a:spcPts val="3600"/>
              </a:spcBef>
              <a:buClr>
                <a:schemeClr val="accent1"/>
              </a:buClr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Veronika upravila svůj scénář pro chůzi – ale blok </a:t>
            </a:r>
            <a:r>
              <a:rPr lang="cs-CZ" sz="2000" b="1" dirty="0">
                <a:solidFill>
                  <a:srgbClr val="FA6201"/>
                </a:solidFill>
                <a:latin typeface="+mj-lt"/>
                <a:cs typeface="Arial"/>
              </a:rPr>
              <a:t>opakuj</a:t>
            </a:r>
            <a:r>
              <a:rPr lang="cs-CZ" sz="2000" dirty="0">
                <a:latin typeface="+mj-lt"/>
                <a:cs typeface="Arial"/>
              </a:rPr>
              <a:t> v něm nechala.</a:t>
            </a:r>
            <a:r>
              <a:rPr lang="en-US" sz="2000" dirty="0">
                <a:latin typeface="+mj-lt"/>
                <a:cs typeface="Arial"/>
              </a:rPr>
              <a:t> </a:t>
            </a:r>
            <a:r>
              <a:rPr lang="cs-CZ" dirty="0">
                <a:latin typeface="+mj-lt"/>
                <a:cs typeface="Arial"/>
              </a:rPr>
              <a:t>Promysleme si a prodiskutujme, co dělají tyto scénáře, a porovnejme je.</a:t>
            </a: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0984" y="2358943"/>
            <a:ext cx="7674674" cy="39673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2A232B9E-FD6A-46EA-9984-F882D8D77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35</a:t>
            </a:fld>
            <a:endParaRPr lang="sk-SK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FAFE08-37B9-4417-8CFF-FD3C2BA4F7F0}"/>
              </a:ext>
            </a:extLst>
          </p:cNvPr>
          <p:cNvSpPr txBox="1"/>
          <p:nvPr/>
        </p:nvSpPr>
        <p:spPr>
          <a:xfrm>
            <a:off x="4882894" y="5134464"/>
            <a:ext cx="1695061" cy="33855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rIns="72000" rtlCol="0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</a:rPr>
              <a:t>Veroničin scénář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81855-4832-4580-8D52-2CEEBF858319}"/>
              </a:ext>
            </a:extLst>
          </p:cNvPr>
          <p:cNvSpPr txBox="1"/>
          <p:nvPr/>
        </p:nvSpPr>
        <p:spPr>
          <a:xfrm>
            <a:off x="1141200" y="292296"/>
            <a:ext cx="6867174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Piko na vycházce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AAE79A-33FE-4E8B-81FB-4829B44DBED1}"/>
              </a:ext>
            </a:extLst>
          </p:cNvPr>
          <p:cNvSpPr>
            <a:spLocks noChangeAspect="1"/>
          </p:cNvSpPr>
          <p:nvPr/>
        </p:nvSpPr>
        <p:spPr>
          <a:xfrm>
            <a:off x="874800" y="155894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6E98D2-1269-4508-844D-3992151E02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821" y="258465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E42580-8332-411C-B888-B284F1ABB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0605" y="258465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B6EDDE-EB38-4C5F-B00D-11D47BB05E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3901" y="2584659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E3D999-51A4-4A79-B217-A10A7666EA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59" y="2298618"/>
            <a:ext cx="314325" cy="31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6668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8000" tIns="144000" rIns="72000" bIns="144000" rtlCol="0">
            <a:noAutofit/>
          </a:bodyPr>
          <a:lstStyle/>
          <a:p>
            <a:pPr marL="108000">
              <a:spcAft>
                <a:spcPts val="600"/>
              </a:spcAft>
            </a:pPr>
            <a:r>
              <a:rPr lang="sk-SK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Bádání 1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umím:</a:t>
            </a:r>
            <a:endParaRPr lang="cs-CZ" sz="2200" b="1" dirty="0">
              <a:cs typeface="Arial"/>
            </a:endParaRPr>
          </a:p>
          <a:p>
            <a:pPr marL="720000">
              <a:lnSpc>
                <a:spcPct val="80000"/>
              </a:lnSpc>
              <a:spcBef>
                <a:spcPts val="900"/>
              </a:spcBef>
              <a:spcAft>
                <a:spcPts val="1500"/>
              </a:spcAft>
            </a:pPr>
            <a:r>
              <a:rPr lang="cs-CZ" sz="2000" dirty="0">
                <a:latin typeface="+mj-lt"/>
                <a:cs typeface="Arial"/>
              </a:rPr>
              <a:t>umím zvolit jednu z postav a prozkoumat její plochu scénářů,</a:t>
            </a:r>
          </a:p>
          <a:p>
            <a:pPr marL="720000">
              <a:lnSpc>
                <a:spcPct val="80000"/>
              </a:lnSpc>
              <a:spcAft>
                <a:spcPts val="900"/>
              </a:spcAft>
            </a:pPr>
            <a:r>
              <a:rPr lang="cs-CZ" sz="2000" dirty="0">
                <a:latin typeface="+mj-lt"/>
                <a:cs typeface="Arial"/>
              </a:rPr>
              <a:t>umím vytvořit nový </a:t>
            </a:r>
            <a:r>
              <a:rPr lang="cs-CZ" sz="2000" i="1" dirty="0">
                <a:latin typeface="+mj-lt"/>
                <a:cs typeface="Arial"/>
              </a:rPr>
              <a:t>úvodní scénář </a:t>
            </a:r>
            <a:r>
              <a:rPr lang="cs-CZ" sz="2000" dirty="0">
                <a:latin typeface="+mj-lt"/>
                <a:cs typeface="Arial"/>
              </a:rPr>
              <a:t>pro všechny postavy,</a:t>
            </a:r>
          </a:p>
          <a:p>
            <a:pPr marL="720000">
              <a:lnSpc>
                <a:spcPts val="2300"/>
              </a:lnSpc>
              <a:spcAft>
                <a:spcPts val="1200"/>
              </a:spcAft>
            </a:pPr>
            <a:r>
              <a:rPr lang="cs-CZ" sz="2000" dirty="0">
                <a:latin typeface="+mj-lt"/>
                <a:cs typeface="Arial"/>
              </a:rPr>
              <a:t>pro </a:t>
            </a:r>
            <a:r>
              <a:rPr lang="cs-CZ" sz="2000" b="1" dirty="0" err="1">
                <a:latin typeface="+mj-lt"/>
                <a:cs typeface="Arial"/>
              </a:rPr>
              <a:t>Nana</a:t>
            </a:r>
            <a:r>
              <a:rPr lang="cs-CZ" sz="2000" dirty="0">
                <a:latin typeface="+mj-lt"/>
                <a:cs typeface="Arial"/>
              </a:rPr>
              <a:t> umím naprogramovat teleportování – po kliknutí se na chvíli ztratí a o sekundu se objeví někde jinde,</a:t>
            </a:r>
          </a:p>
          <a:p>
            <a:pPr marL="720000">
              <a:lnSpc>
                <a:spcPts val="2300"/>
              </a:lnSpc>
              <a:spcAft>
                <a:spcPts val="800"/>
              </a:spcAft>
            </a:pPr>
            <a:r>
              <a:rPr lang="cs-CZ" sz="2000" dirty="0">
                <a:latin typeface="+mj-lt"/>
                <a:cs typeface="Arial"/>
              </a:rPr>
              <a:t>umím upravit teleportování tak, že </a:t>
            </a:r>
            <a:r>
              <a:rPr lang="cs-CZ" sz="2000" b="1" dirty="0" err="1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 se objeví na náhodné pozici,</a:t>
            </a:r>
          </a:p>
          <a:p>
            <a:pPr marL="720000">
              <a:lnSpc>
                <a:spcPct val="80000"/>
              </a:lnSpc>
              <a:spcBef>
                <a:spcPts val="600"/>
              </a:spcBef>
              <a:spcAft>
                <a:spcPts val="9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dirty="0">
                <a:latin typeface="+mj-lt"/>
                <a:cs typeface="Arial"/>
              </a:rPr>
              <a:t> při teleportování umím použít efekt průhlednost,</a:t>
            </a:r>
          </a:p>
          <a:p>
            <a:pPr marL="720000">
              <a:lnSpc>
                <a:spcPct val="80000"/>
              </a:lnSpc>
              <a:spcBef>
                <a:spcPts val="600"/>
              </a:spcBef>
              <a:spcAft>
                <a:spcPts val="900"/>
              </a:spcAft>
            </a:pPr>
            <a:r>
              <a:rPr lang="cs-CZ" sz="2000" dirty="0">
                <a:latin typeface="+mj-lt"/>
                <a:cs typeface="Arial"/>
              </a:rPr>
              <a:t>podařilo se mi naučit </a:t>
            </a:r>
            <a:r>
              <a:rPr lang="cs-CZ" sz="2000" b="1" dirty="0" err="1">
                <a:latin typeface="+mj-lt"/>
                <a:cs typeface="Arial"/>
              </a:rPr>
              <a:t>Teru</a:t>
            </a:r>
            <a:r>
              <a:rPr lang="cs-CZ" sz="2000" dirty="0">
                <a:latin typeface="+mj-lt"/>
                <a:cs typeface="Arial"/>
              </a:rPr>
              <a:t>, jak má vyskočit a sesednout zpět,</a:t>
            </a:r>
          </a:p>
          <a:p>
            <a:pPr marL="720000">
              <a:lnSpc>
                <a:spcPct val="80000"/>
              </a:lnSpc>
              <a:spcBef>
                <a:spcPts val="600"/>
              </a:spcBef>
              <a:spcAft>
                <a:spcPts val="900"/>
              </a:spcAft>
            </a:pPr>
            <a:r>
              <a:rPr lang="cs-CZ" sz="2000" dirty="0">
                <a:latin typeface="+mj-lt"/>
                <a:cs typeface="Arial"/>
              </a:rPr>
              <a:t>umím, jak může </a:t>
            </a:r>
            <a:r>
              <a:rPr lang="cs-CZ" sz="2000" b="1" dirty="0" err="1">
                <a:latin typeface="+mj-lt"/>
                <a:cs typeface="Arial"/>
              </a:rPr>
              <a:t>Tera</a:t>
            </a:r>
            <a:r>
              <a:rPr lang="cs-CZ" sz="2000" dirty="0">
                <a:latin typeface="+mj-lt"/>
                <a:cs typeface="Arial"/>
              </a:rPr>
              <a:t> sesednout zpět několika malými skoky,</a:t>
            </a:r>
          </a:p>
          <a:p>
            <a:pPr marL="720000">
              <a:lnSpc>
                <a:spcPct val="80000"/>
              </a:lnSpc>
              <a:spcBef>
                <a:spcPts val="600"/>
              </a:spcBef>
              <a:spcAft>
                <a:spcPts val="9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b="1" dirty="0"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ve scénářích jsem použil různé kostýmy postav,</a:t>
            </a:r>
          </a:p>
          <a:p>
            <a:pPr marL="720000">
              <a:lnSpc>
                <a:spcPct val="80000"/>
              </a:lnSpc>
              <a:spcBef>
                <a:spcPts val="600"/>
              </a:spcBef>
              <a:spcAft>
                <a:spcPts val="900"/>
              </a:spcAft>
            </a:pPr>
            <a:r>
              <a:rPr lang="cs-CZ" sz="2000" dirty="0">
                <a:latin typeface="+mj-lt"/>
                <a:cs typeface="Arial"/>
              </a:rPr>
              <a:t>umím naučit </a:t>
            </a:r>
            <a:r>
              <a:rPr lang="cs-CZ" sz="2000" b="1" dirty="0">
                <a:latin typeface="+mj-lt"/>
                <a:cs typeface="Arial"/>
              </a:rPr>
              <a:t>Pika</a:t>
            </a:r>
            <a:r>
              <a:rPr lang="cs-CZ" sz="2000" dirty="0">
                <a:latin typeface="+mj-lt"/>
                <a:cs typeface="Arial"/>
              </a:rPr>
              <a:t>, jak má chodit a odrážet se od okraje scény,</a:t>
            </a:r>
          </a:p>
          <a:p>
            <a:pPr marL="720000">
              <a:lnSpc>
                <a:spcPct val="80000"/>
              </a:lnSpc>
              <a:spcBef>
                <a:spcPts val="600"/>
              </a:spcBef>
              <a:spcAft>
                <a:spcPts val="900"/>
              </a:spcAft>
            </a:pPr>
            <a:r>
              <a:rPr lang="cs-CZ" sz="2000" dirty="0">
                <a:latin typeface="+mj-lt"/>
                <a:cs typeface="Arial"/>
              </a:rPr>
              <a:t>umím naprogramovat, aby </a:t>
            </a:r>
            <a:r>
              <a:rPr lang="cs-CZ" sz="2000" b="1" dirty="0">
                <a:latin typeface="+mj-lt"/>
                <a:cs typeface="Arial"/>
              </a:rPr>
              <a:t>Piko</a:t>
            </a:r>
            <a:r>
              <a:rPr lang="cs-CZ" sz="2000" dirty="0">
                <a:latin typeface="+mj-lt"/>
                <a:cs typeface="Arial"/>
              </a:rPr>
              <a:t> chodil „stále“.</a:t>
            </a:r>
            <a:endParaRPr lang="cs-CZ" sz="2400" dirty="0">
              <a:latin typeface="+mj-lt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4D98C8AB-D868-4A28-BF72-5C50956C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36</a:t>
            </a:fld>
            <a:endParaRPr lang="sk-SK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5BBBBB-9ED2-4517-81F3-FF53C9DDCB15}"/>
              </a:ext>
            </a:extLst>
          </p:cNvPr>
          <p:cNvSpPr txBox="1"/>
          <p:nvPr/>
        </p:nvSpPr>
        <p:spPr>
          <a:xfrm>
            <a:off x="1164102" y="137236"/>
            <a:ext cx="656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5F15AB-B98C-4A82-B432-218516F9C3C9}"/>
              </a:ext>
            </a:extLst>
          </p:cNvPr>
          <p:cNvSpPr>
            <a:spLocks noChangeAspect="1"/>
          </p:cNvSpPr>
          <p:nvPr/>
        </p:nvSpPr>
        <p:spPr>
          <a:xfrm>
            <a:off x="832596" y="183040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888D08-00C1-4AF7-9B7D-41EB8EFFE919}"/>
              </a:ext>
            </a:extLst>
          </p:cNvPr>
          <p:cNvSpPr>
            <a:spLocks noChangeAspect="1"/>
          </p:cNvSpPr>
          <p:nvPr/>
        </p:nvSpPr>
        <p:spPr>
          <a:xfrm>
            <a:off x="832596" y="225577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CE4A586-00D6-44C3-BA37-69484B526712}"/>
              </a:ext>
            </a:extLst>
          </p:cNvPr>
          <p:cNvSpPr>
            <a:spLocks noChangeAspect="1"/>
          </p:cNvSpPr>
          <p:nvPr/>
        </p:nvSpPr>
        <p:spPr>
          <a:xfrm>
            <a:off x="832596" y="268113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7B56FD-1F85-480B-9036-BD4FA581A919}"/>
              </a:ext>
            </a:extLst>
          </p:cNvPr>
          <p:cNvSpPr>
            <a:spLocks noChangeAspect="1"/>
          </p:cNvSpPr>
          <p:nvPr/>
        </p:nvSpPr>
        <p:spPr>
          <a:xfrm>
            <a:off x="832596" y="340006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2CC1BF3-DAEE-43C7-A4FD-0C42957DC0D1}"/>
              </a:ext>
            </a:extLst>
          </p:cNvPr>
          <p:cNvSpPr>
            <a:spLocks noChangeAspect="1"/>
          </p:cNvSpPr>
          <p:nvPr/>
        </p:nvSpPr>
        <p:spPr>
          <a:xfrm>
            <a:off x="832596" y="383197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30AC4F-697F-4988-9703-9BA7FF999C2E}"/>
              </a:ext>
            </a:extLst>
          </p:cNvPr>
          <p:cNvSpPr>
            <a:spLocks noChangeAspect="1"/>
          </p:cNvSpPr>
          <p:nvPr/>
        </p:nvSpPr>
        <p:spPr>
          <a:xfrm>
            <a:off x="832596" y="426388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5D54C32-C1CA-4930-B03B-73BAE839442C}"/>
              </a:ext>
            </a:extLst>
          </p:cNvPr>
          <p:cNvSpPr>
            <a:spLocks noChangeAspect="1"/>
          </p:cNvSpPr>
          <p:nvPr/>
        </p:nvSpPr>
        <p:spPr>
          <a:xfrm>
            <a:off x="832596" y="469579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B99A784-477B-44AD-AB90-68F4FE8B66C1}"/>
              </a:ext>
            </a:extLst>
          </p:cNvPr>
          <p:cNvSpPr>
            <a:spLocks noChangeAspect="1"/>
          </p:cNvSpPr>
          <p:nvPr/>
        </p:nvSpPr>
        <p:spPr>
          <a:xfrm>
            <a:off x="832596" y="512770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CBF2B2-7EED-43F9-B38C-8BF5EA82838B}"/>
              </a:ext>
            </a:extLst>
          </p:cNvPr>
          <p:cNvSpPr>
            <a:spLocks noChangeAspect="1"/>
          </p:cNvSpPr>
          <p:nvPr/>
        </p:nvSpPr>
        <p:spPr>
          <a:xfrm>
            <a:off x="832596" y="555961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2296921-313E-44BF-8AD2-C01AA35D90CB}"/>
              </a:ext>
            </a:extLst>
          </p:cNvPr>
          <p:cNvSpPr>
            <a:spLocks noChangeAspect="1"/>
          </p:cNvSpPr>
          <p:nvPr/>
        </p:nvSpPr>
        <p:spPr>
          <a:xfrm>
            <a:off x="832596" y="5991524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324000" rIns="144000" bIns="144000" rtlCol="0">
            <a:noAutofit/>
          </a:bodyPr>
          <a:lstStyle/>
          <a:p>
            <a:pPr marL="2088000">
              <a:lnSpc>
                <a:spcPts val="2200"/>
              </a:lnSpc>
              <a:spcAft>
                <a:spcPts val="2100"/>
              </a:spcAft>
              <a:tabLst>
                <a:tab pos="2600325" algn="l"/>
              </a:tabLst>
            </a:pPr>
            <a:r>
              <a:rPr lang="cs-CZ" dirty="0">
                <a:latin typeface="+mj-lt"/>
                <a:cs typeface="Arial"/>
              </a:rPr>
              <a:t>pokud je  postava na scéně právě viditelná, tento blok ji skryje</a:t>
            </a:r>
          </a:p>
          <a:p>
            <a:pPr marL="2088000">
              <a:lnSpc>
                <a:spcPts val="2200"/>
              </a:lnSpc>
              <a:spcAft>
                <a:spcPts val="1800"/>
              </a:spcAft>
              <a:tabLst>
                <a:tab pos="2600325" algn="l"/>
              </a:tabLst>
            </a:pPr>
            <a:r>
              <a:rPr lang="cs-CZ" dirty="0">
                <a:cs typeface="Arial"/>
              </a:rPr>
              <a:t>pokud je postava na scéně právě skrytá, tento blok j znovu ukáže</a:t>
            </a:r>
          </a:p>
          <a:p>
            <a:pPr marL="2088000">
              <a:lnSpc>
                <a:spcPts val="2200"/>
              </a:lnSpc>
              <a:spcAft>
                <a:spcPts val="2100"/>
              </a:spcAft>
              <a:tabLst>
                <a:tab pos="2600325" algn="l"/>
              </a:tabLst>
            </a:pPr>
            <a:r>
              <a:rPr lang="cs-CZ" dirty="0">
                <a:latin typeface="+mj-lt"/>
                <a:cs typeface="Arial"/>
              </a:rPr>
              <a:t>tento blok změní jedním „skokem“ </a:t>
            </a:r>
            <a:r>
              <a:rPr lang="cs-CZ" b="1" dirty="0">
                <a:solidFill>
                  <a:srgbClr val="2D5FEF"/>
                </a:solidFill>
                <a:latin typeface="+mj-lt"/>
                <a:cs typeface="Arial"/>
              </a:rPr>
              <a:t>pozici y</a:t>
            </a:r>
            <a:r>
              <a:rPr lang="cs-CZ" b="1" dirty="0">
                <a:solidFill>
                  <a:srgbClr val="0070C0"/>
                </a:solidFill>
                <a:latin typeface="+mj-lt"/>
                <a:cs typeface="Arial"/>
              </a:rPr>
              <a:t> </a:t>
            </a:r>
            <a:r>
              <a:rPr lang="cs-CZ" dirty="0">
                <a:solidFill>
                  <a:schemeClr val="tx1"/>
                </a:solidFill>
                <a:latin typeface="+mj-lt"/>
                <a:cs typeface="Arial"/>
              </a:rPr>
              <a:t>postavy </a:t>
            </a:r>
            <a:r>
              <a:rPr lang="cs-CZ" b="1" dirty="0">
                <a:solidFill>
                  <a:srgbClr val="C00000"/>
                </a:solidFill>
                <a:latin typeface="+mj-lt"/>
                <a:cs typeface="Arial"/>
              </a:rPr>
              <a:t>o danou hodnotu</a:t>
            </a:r>
          </a:p>
          <a:p>
            <a:pPr marL="2088000">
              <a:lnSpc>
                <a:spcPts val="2200"/>
              </a:lnSpc>
              <a:spcAft>
                <a:spcPts val="2400"/>
              </a:spcAft>
              <a:tabLst>
                <a:tab pos="2600325" algn="l"/>
              </a:tabLst>
            </a:pPr>
            <a:r>
              <a:rPr lang="en-US" dirty="0">
                <a:cs typeface="Arial"/>
              </a:rPr>
              <a:t>		</a:t>
            </a:r>
            <a:r>
              <a:rPr lang="cs-CZ" dirty="0">
                <a:cs typeface="Arial"/>
              </a:rPr>
              <a:t>	zjisti, zda se postava právě dotýká okraje scény.  Jestli </a:t>
            </a:r>
            <a:r>
              <a:rPr lang="en-US" dirty="0">
                <a:cs typeface="Arial"/>
              </a:rPr>
              <a:t>			</a:t>
            </a:r>
            <a:r>
              <a:rPr lang="cs-CZ" dirty="0">
                <a:cs typeface="Arial"/>
              </a:rPr>
              <a:t>ano, změní se její směr – jak při odrazu</a:t>
            </a:r>
            <a:endParaRPr lang="cs-CZ" dirty="0">
              <a:latin typeface="+mj-lt"/>
              <a:cs typeface="Arial"/>
            </a:endParaRPr>
          </a:p>
          <a:p>
            <a:pPr marL="2088000">
              <a:lnSpc>
                <a:spcPts val="2200"/>
              </a:lnSpc>
              <a:spcAft>
                <a:spcPts val="3000"/>
              </a:spcAft>
              <a:tabLst>
                <a:tab pos="2600325" algn="l"/>
              </a:tabLst>
            </a:pPr>
            <a:r>
              <a:rPr lang="cs-CZ" dirty="0">
                <a:latin typeface="+mj-lt"/>
                <a:cs typeface="Arial"/>
              </a:rPr>
              <a:t>je zdání (obvykle pohybu), které se v počítačích a animovaných filmech tvoří střídáním ‘kostýmů’ postav</a:t>
            </a:r>
            <a:endParaRPr lang="cs-CZ" b="1" dirty="0">
              <a:solidFill>
                <a:srgbClr val="000000"/>
              </a:solidFill>
              <a:latin typeface="+mj-lt"/>
              <a:cs typeface="Arial"/>
            </a:endParaRPr>
          </a:p>
          <a:p>
            <a:pPr marL="2088000">
              <a:lnSpc>
                <a:spcPts val="2200"/>
              </a:lnSpc>
              <a:spcAft>
                <a:spcPts val="1800"/>
              </a:spcAft>
              <a:tabLst>
                <a:tab pos="2600325" algn="l"/>
              </a:tabLst>
            </a:pPr>
            <a:r>
              <a:rPr lang="en-US" dirty="0">
                <a:cs typeface="Arial"/>
              </a:rPr>
              <a:t>	</a:t>
            </a:r>
            <a:r>
              <a:rPr lang="cs-CZ" dirty="0">
                <a:cs typeface="Arial"/>
              </a:rPr>
              <a:t>řídící blok,  který opakovaně provádí bloky v něm vložené, </a:t>
            </a:r>
            <a:r>
              <a:rPr lang="en-US" dirty="0">
                <a:cs typeface="Arial"/>
              </a:rPr>
              <a:t>	</a:t>
            </a:r>
            <a:r>
              <a:rPr lang="cs-CZ" dirty="0">
                <a:cs typeface="Arial"/>
              </a:rPr>
              <a:t>do doby, než klikneme na značku </a:t>
            </a:r>
            <a:r>
              <a:rPr lang="cs-CZ" b="1" dirty="0">
                <a:solidFill>
                  <a:srgbClr val="EC5959"/>
                </a:solidFill>
                <a:cs typeface="Arial"/>
              </a:rPr>
              <a:t>Stop</a:t>
            </a:r>
            <a:endParaRPr lang="cs-CZ" dirty="0">
              <a:solidFill>
                <a:srgbClr val="EC5959"/>
              </a:solidFill>
              <a:latin typeface="+mj-lt"/>
              <a:cs typeface="Arial"/>
            </a:endParaRPr>
          </a:p>
          <a:p>
            <a:pPr marL="648000">
              <a:lnSpc>
                <a:spcPts val="1800"/>
              </a:lnSpc>
              <a:spcAft>
                <a:spcPts val="1200"/>
              </a:spcAft>
            </a:pPr>
            <a:r>
              <a:rPr lang="sk-SK" sz="2200" dirty="0">
                <a:latin typeface="+mj-lt"/>
                <a:cs typeface="Arial"/>
              </a:rPr>
              <a:t>			</a:t>
            </a:r>
            <a:endParaRPr lang="sk-SK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28939" y="2012613"/>
            <a:ext cx="631508" cy="5052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21510" y="1430612"/>
            <a:ext cx="638937" cy="5052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28939" y="2611176"/>
            <a:ext cx="1159002" cy="505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228939" y="3352436"/>
            <a:ext cx="2124837" cy="4977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228939" y="5050662"/>
            <a:ext cx="1396746" cy="9138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EFD3E5CA-95EE-4FEA-BBBB-9614C8635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37</a:t>
            </a:fld>
            <a:endParaRPr lang="sk-SK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315ADA-BDC0-4732-AF3B-5BEF2161D22F}"/>
              </a:ext>
            </a:extLst>
          </p:cNvPr>
          <p:cNvSpPr txBox="1"/>
          <p:nvPr/>
        </p:nvSpPr>
        <p:spPr>
          <a:xfrm>
            <a:off x="1174783" y="4175183"/>
            <a:ext cx="11737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200" b="1" dirty="0">
                <a:solidFill>
                  <a:srgbClr val="C00000"/>
                </a:solidFill>
              </a:rPr>
              <a:t>animace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771CDF-1D29-4C99-B596-05613FEAB6B4}"/>
              </a:ext>
            </a:extLst>
          </p:cNvPr>
          <p:cNvSpPr txBox="1"/>
          <p:nvPr/>
        </p:nvSpPr>
        <p:spPr>
          <a:xfrm>
            <a:off x="91212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399E73F-23E9-4670-B633-BB0F69C66635}"/>
              </a:ext>
            </a:extLst>
          </p:cNvPr>
          <p:cNvSpPr>
            <a:spLocks noChangeAspect="1"/>
          </p:cNvSpPr>
          <p:nvPr/>
        </p:nvSpPr>
        <p:spPr>
          <a:xfrm>
            <a:off x="811494" y="156953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16D4C5-8DC3-4771-BDFB-53E32B9710C4}"/>
              </a:ext>
            </a:extLst>
          </p:cNvPr>
          <p:cNvSpPr>
            <a:spLocks noChangeAspect="1"/>
          </p:cNvSpPr>
          <p:nvPr/>
        </p:nvSpPr>
        <p:spPr>
          <a:xfrm>
            <a:off x="811494" y="206844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EC8005-7453-45C8-9552-4F311A9C5432}"/>
              </a:ext>
            </a:extLst>
          </p:cNvPr>
          <p:cNvSpPr>
            <a:spLocks noChangeAspect="1"/>
          </p:cNvSpPr>
          <p:nvPr/>
        </p:nvSpPr>
        <p:spPr>
          <a:xfrm>
            <a:off x="811494" y="267622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078BA9F-3A05-4436-BA0C-355ACD27D682}"/>
              </a:ext>
            </a:extLst>
          </p:cNvPr>
          <p:cNvSpPr>
            <a:spLocks noChangeAspect="1"/>
          </p:cNvSpPr>
          <p:nvPr/>
        </p:nvSpPr>
        <p:spPr>
          <a:xfrm>
            <a:off x="811494" y="345819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3E38B-57F6-465D-A0D8-0042A44B4AF3}"/>
              </a:ext>
            </a:extLst>
          </p:cNvPr>
          <p:cNvSpPr>
            <a:spLocks noChangeAspect="1"/>
          </p:cNvSpPr>
          <p:nvPr/>
        </p:nvSpPr>
        <p:spPr>
          <a:xfrm>
            <a:off x="811494" y="429141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2B7089C-972A-4F78-BAF7-5ED4A4BB06C0}"/>
              </a:ext>
            </a:extLst>
          </p:cNvPr>
          <p:cNvSpPr>
            <a:spLocks noChangeAspect="1"/>
          </p:cNvSpPr>
          <p:nvPr/>
        </p:nvSpPr>
        <p:spPr>
          <a:xfrm>
            <a:off x="811494" y="516826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02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52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00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Nahraď</a:t>
            </a:r>
            <a:r>
              <a:rPr lang="cs-CZ" sz="2000" dirty="0">
                <a:solidFill>
                  <a:schemeClr val="tx1"/>
                </a:solidFill>
                <a:cs typeface="Arial"/>
              </a:rPr>
              <a:t> blok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skoč na x: _ y: _</a:t>
            </a:r>
            <a:r>
              <a:rPr lang="cs-CZ" sz="2000" b="1" dirty="0">
                <a:solidFill>
                  <a:srgbClr val="0070C0"/>
                </a:solidFill>
                <a:cs typeface="Arial"/>
              </a:rPr>
              <a:t> </a:t>
            </a:r>
            <a:r>
              <a:rPr lang="cs-CZ" sz="2000" dirty="0">
                <a:cs typeface="Arial"/>
              </a:rPr>
              <a:t>blokem </a:t>
            </a:r>
            <a:br>
              <a:rPr lang="cs-CZ" sz="2000" dirty="0">
                <a:cs typeface="Arial"/>
              </a:rPr>
            </a:br>
            <a:r>
              <a:rPr lang="cs-CZ" sz="2000" b="1" dirty="0">
                <a:solidFill>
                  <a:srgbClr val="2D5FEF"/>
                </a:solidFill>
                <a:cs typeface="Arial"/>
              </a:rPr>
              <a:t>klouzej 1 sekundu na x: _ y: _ </a:t>
            </a:r>
            <a:r>
              <a:rPr lang="cs-CZ" sz="2000" dirty="0">
                <a:cs typeface="Arial"/>
              </a:rPr>
              <a:t>ve všech úvodních scénářích.</a:t>
            </a: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endParaRPr lang="cs-CZ" sz="2200" dirty="0">
              <a:cs typeface="Arial"/>
            </a:endParaRP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000" dirty="0">
                <a:cs typeface="Arial"/>
              </a:rPr>
              <a:t>Experimentuj i s jinými časy v blocích </a:t>
            </a:r>
            <a:r>
              <a:rPr lang="cs-CZ" sz="2000" b="1" dirty="0">
                <a:solidFill>
                  <a:srgbClr val="2D5FEF"/>
                </a:solidFill>
                <a:cs typeface="Arial"/>
              </a:rPr>
              <a:t>klouzej</a:t>
            </a:r>
            <a:r>
              <a:rPr lang="cs-CZ" sz="2000" dirty="0">
                <a:cs typeface="Arial"/>
              </a:rPr>
              <a:t> – 2 sekundy nebo 0.5 sekundy...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35980" y="4495453"/>
            <a:ext cx="6334125" cy="638175"/>
          </a:xfrm>
          <a:prstGeom prst="rect">
            <a:avLst/>
          </a:prstGeom>
        </p:spPr>
      </p:pic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D6EB5E66-D1CF-44BC-91B6-DD4E689ED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F52C7A-734D-4871-8AD7-8843720E288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Čtyři hrdinové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6EC1B5-D0F8-4E26-A08B-69C2D0F5604B}"/>
              </a:ext>
            </a:extLst>
          </p:cNvPr>
          <p:cNvSpPr>
            <a:spLocks noChangeAspect="1"/>
          </p:cNvSpPr>
          <p:nvPr/>
        </p:nvSpPr>
        <p:spPr>
          <a:xfrm>
            <a:off x="874800" y="228186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786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algn="ctr"/>
            <a:endParaRPr lang="sk-SK" sz="10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6000" y="1419032"/>
            <a:ext cx="7128000" cy="2022056"/>
          </a:xfrm>
          <a:prstGeom prst="rect">
            <a:avLst/>
          </a:prstGeom>
          <a:solidFill>
            <a:srgbClr val="304A5F"/>
          </a:solidFill>
          <a:ln w="19050" cmpd="sng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44000" bIns="144000">
            <a:spAutoFit/>
          </a:bodyPr>
          <a:lstStyle/>
          <a:p>
            <a:pPr marL="432000">
              <a:spcAft>
                <a:spcPts val="9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 a kde jsme našli, </a:t>
            </a:r>
            <a:r>
              <a:rPr lang="cs-CZ" b="1" i="1" dirty="0">
                <a:solidFill>
                  <a:schemeClr val="bg1"/>
                </a:solidFill>
                <a:cs typeface="Arial"/>
              </a:rPr>
              <a:t>úvodní pozici 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jednotlivých postav?</a:t>
            </a:r>
          </a:p>
          <a:p>
            <a:pPr marL="432000">
              <a:spcAft>
                <a:spcPts val="9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Jak jsme vytvořili </a:t>
            </a:r>
            <a:r>
              <a:rPr lang="cs-CZ" b="1" i="1" dirty="0">
                <a:solidFill>
                  <a:schemeClr val="bg1"/>
                </a:solidFill>
                <a:cs typeface="Arial"/>
              </a:rPr>
              <a:t>úvodní scénáře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 pro různé postavy?</a:t>
            </a:r>
          </a:p>
          <a:p>
            <a:pPr marL="432000">
              <a:spcAft>
                <a:spcPts val="9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Kolik scénářů  jsme dosud v tomto projektu vytvořili celkem?</a:t>
            </a:r>
          </a:p>
          <a:p>
            <a:pPr marL="432000">
              <a:spcAft>
                <a:spcPts val="1200"/>
              </a:spcAft>
              <a:buClr>
                <a:schemeClr val="accent1"/>
              </a:buClr>
            </a:pPr>
            <a:r>
              <a:rPr lang="cs-CZ" b="1" dirty="0">
                <a:solidFill>
                  <a:schemeClr val="bg1"/>
                </a:solidFill>
                <a:cs typeface="Arial"/>
              </a:rPr>
              <a:t>Co se stane, jestli klikneme na jeden z úvodních scénářů?</a:t>
            </a:r>
            <a:br>
              <a:rPr lang="cs-CZ" b="1" dirty="0">
                <a:solidFill>
                  <a:schemeClr val="bg1"/>
                </a:solidFill>
                <a:cs typeface="Arial"/>
              </a:rPr>
            </a:br>
            <a:r>
              <a:rPr lang="cs-CZ" b="1" dirty="0">
                <a:solidFill>
                  <a:schemeClr val="bg1"/>
                </a:solidFill>
                <a:cs typeface="Arial"/>
              </a:rPr>
              <a:t>Co se stane, jestli klikneme na </a:t>
            </a:r>
            <a:r>
              <a:rPr lang="cs-CZ" b="1" i="1" dirty="0">
                <a:solidFill>
                  <a:schemeClr val="bg1"/>
                </a:solidFill>
                <a:cs typeface="Arial"/>
              </a:rPr>
              <a:t>zelenou vlajku</a:t>
            </a:r>
            <a:r>
              <a:rPr lang="cs-CZ" b="1" dirty="0">
                <a:solidFill>
                  <a:schemeClr val="bg1"/>
                </a:solidFill>
                <a:cs typeface="Arial"/>
              </a:rPr>
              <a:t>? V čem je rozdíl?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23C2B8BA-A295-4C00-B6FA-97DEE56B8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3E7BB2-450A-4BD4-877C-56C01565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76977" y="3603701"/>
            <a:ext cx="7317486" cy="27283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D79B39-49D0-4A51-8CB9-4244CC535602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Čtyři hrdinové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04F6C0-C075-4FCB-9B7C-2555C4B41F87}"/>
              </a:ext>
            </a:extLst>
          </p:cNvPr>
          <p:cNvSpPr/>
          <p:nvPr/>
        </p:nvSpPr>
        <p:spPr>
          <a:xfrm>
            <a:off x="1224000" y="157875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5C32625-45CF-4402-8730-7A86CF60FDC4}"/>
              </a:ext>
            </a:extLst>
          </p:cNvPr>
          <p:cNvSpPr/>
          <p:nvPr/>
        </p:nvSpPr>
        <p:spPr>
          <a:xfrm>
            <a:off x="1224000" y="1970272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D76F26D-437A-4B18-873C-A8D0E1FB073E}"/>
              </a:ext>
            </a:extLst>
          </p:cNvPr>
          <p:cNvSpPr/>
          <p:nvPr/>
        </p:nvSpPr>
        <p:spPr>
          <a:xfrm>
            <a:off x="1224000" y="235861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AEDB460-BFE2-478C-92E6-C97C680AA77A}"/>
              </a:ext>
            </a:extLst>
          </p:cNvPr>
          <p:cNvSpPr/>
          <p:nvPr/>
        </p:nvSpPr>
        <p:spPr>
          <a:xfrm>
            <a:off x="1224000" y="276599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501DA0-34DA-4D59-BDA6-1211FE06C403}"/>
              </a:ext>
            </a:extLst>
          </p:cNvPr>
          <p:cNvSpPr txBox="1"/>
          <p:nvPr/>
        </p:nvSpPr>
        <p:spPr>
          <a:xfrm>
            <a:off x="7735438" y="1319614"/>
            <a:ext cx="449657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k-SK" sz="4400" b="1" dirty="0">
                <a:solidFill>
                  <a:schemeClr val="bg1"/>
                </a:solidFill>
              </a:rPr>
              <a:t>?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37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/>
              <a:t>Ve skupině společně vymyslete krátký příběh o našich čtyřech postavách:</a:t>
            </a:r>
          </a:p>
          <a:p>
            <a:pPr marL="720000">
              <a:spcAft>
                <a:spcPts val="600"/>
              </a:spcAft>
            </a:pPr>
            <a:r>
              <a:rPr lang="cs-CZ" sz="2000" dirty="0"/>
              <a:t>	</a:t>
            </a:r>
          </a:p>
          <a:p>
            <a:pPr marL="720000"/>
            <a:r>
              <a:rPr lang="cs-CZ" sz="2000" dirty="0"/>
              <a:t>Kde se tady postavy vzaly?</a:t>
            </a:r>
          </a:p>
          <a:p>
            <a:pPr marL="720000"/>
            <a:r>
              <a:rPr lang="cs-CZ" sz="2000" dirty="0"/>
              <a:t>Znají se navzájem? Hrávají si spolu? </a:t>
            </a:r>
          </a:p>
          <a:p>
            <a:pPr marL="720000">
              <a:spcAft>
                <a:spcPts val="600"/>
              </a:spcAft>
            </a:pPr>
            <a:r>
              <a:rPr lang="cs-CZ" sz="2000" dirty="0"/>
              <a:t>Co rádi dělají?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517C0D17-3DB9-4024-AB84-FE4C32195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21B2AC-4E8F-4229-BCA5-F1C2073A9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4512" y="4310240"/>
            <a:ext cx="3990975" cy="12858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829C9A-C7BA-419E-B8D0-E442D30C356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Čtyři hrdinové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91DDDD-9CFC-4875-B0DC-99FD3A915D80}"/>
              </a:ext>
            </a:extLst>
          </p:cNvPr>
          <p:cNvSpPr>
            <a:spLocks noChangeAspect="1"/>
          </p:cNvSpPr>
          <p:nvPr/>
        </p:nvSpPr>
        <p:spPr>
          <a:xfrm>
            <a:off x="874800" y="177569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/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Aft>
                <a:spcPts val="1200"/>
              </a:spcAft>
            </a:pPr>
            <a:endParaRPr lang="sk-SK" sz="2400" b="1" cap="small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  <a:r>
              <a:rPr lang="en-US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1</a:t>
            </a: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.2</a:t>
            </a:r>
          </a:p>
          <a:p>
            <a:pPr algn="ctr">
              <a:spcAft>
                <a:spcPts val="1800"/>
              </a:spcAft>
            </a:pPr>
            <a:r>
              <a:rPr lang="cs-CZ" sz="54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Nano</a:t>
            </a:r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se teleportuje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D834F330-E5D8-4C45-A8F3-66E91A0BC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7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B26780-7434-4354-86B0-FACB23A0FF2D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Společenství čtyř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1	Postavy ožívají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40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lvl="0" algn="ctr"/>
            <a:r>
              <a:rPr lang="cs-CZ" sz="2000" dirty="0">
                <a:solidFill>
                  <a:prstClr val="black"/>
                </a:solidFill>
                <a:cs typeface="Arial"/>
              </a:rPr>
              <a:t>Pokračuj se svou kopií projektu </a:t>
            </a:r>
            <a:r>
              <a:rPr lang="cs-CZ" sz="2000" b="1" dirty="0">
                <a:solidFill>
                  <a:srgbClr val="C00000"/>
                </a:solidFill>
                <a:cs typeface="Arial"/>
              </a:rPr>
              <a:t>30-Společenství postav</a:t>
            </a:r>
            <a:endParaRPr lang="cs-CZ" sz="2000" dirty="0">
              <a:solidFill>
                <a:prstClr val="black"/>
              </a:solidFill>
              <a:cs typeface="Arial"/>
            </a:endParaRPr>
          </a:p>
          <a:p>
            <a:pPr marL="720000" lvl="0">
              <a:spcAft>
                <a:spcPts val="600"/>
              </a:spcAft>
            </a:pPr>
            <a:r>
              <a:rPr lang="cs-CZ" sz="1400" dirty="0">
                <a:solidFill>
                  <a:prstClr val="black"/>
                </a:solidFill>
                <a:cs typeface="Arial"/>
              </a:rPr>
              <a:t>				-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jako kopii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 nebo </a:t>
            </a:r>
            <a:r>
              <a:rPr lang="cs-CZ" sz="1400" b="1" dirty="0">
                <a:solidFill>
                  <a:prstClr val="black"/>
                </a:solidFill>
                <a:cs typeface="Arial"/>
              </a:rPr>
              <a:t>Ulož do svého počítače </a:t>
            </a:r>
            <a:r>
              <a:rPr lang="cs-CZ" sz="1400" dirty="0">
                <a:solidFill>
                  <a:prstClr val="black"/>
                </a:solidFill>
                <a:cs typeface="Arial"/>
              </a:rPr>
              <a:t>a pozměň název projektu</a:t>
            </a:r>
            <a:endParaRPr lang="cs-CZ" sz="2200" dirty="0">
              <a:solidFill>
                <a:prstClr val="black"/>
              </a:solidFill>
              <a:cs typeface="Arial"/>
            </a:endParaRPr>
          </a:p>
          <a:p>
            <a:pPr algn="ctr"/>
            <a:endParaRPr lang="cs-CZ" sz="2200" dirty="0">
              <a:latin typeface="+mj-lt"/>
              <a:cs typeface="Arial"/>
            </a:endParaRPr>
          </a:p>
          <a:p>
            <a:pPr marL="720000"/>
            <a:r>
              <a:rPr lang="cs-CZ" sz="2000" dirty="0">
                <a:latin typeface="+mj-lt"/>
                <a:cs typeface="Arial"/>
              </a:rPr>
              <a:t>Přitáhni ze skupiny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Vzhled</a:t>
            </a:r>
            <a:r>
              <a:rPr lang="cs-CZ" sz="2000" dirty="0">
                <a:latin typeface="+mj-lt"/>
                <a:cs typeface="Arial"/>
              </a:rPr>
              <a:t> na plochu bloky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skryj se</a:t>
            </a:r>
            <a:r>
              <a:rPr lang="cs-CZ" sz="2000" dirty="0">
                <a:solidFill>
                  <a:srgbClr val="4C1DFA"/>
                </a:solidFill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a </a:t>
            </a:r>
            <a:r>
              <a:rPr lang="cs-CZ" sz="2000" b="1" dirty="0">
                <a:solidFill>
                  <a:srgbClr val="4C1DFA"/>
                </a:solidFill>
                <a:latin typeface="+mj-lt"/>
                <a:cs typeface="Arial"/>
              </a:rPr>
              <a:t>ukaž se</a:t>
            </a:r>
            <a:br>
              <a:rPr lang="cs-CZ" sz="2000" dirty="0">
                <a:solidFill>
                  <a:srgbClr val="4C1DFA"/>
                </a:solidFill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 prozkoumej je.</a:t>
            </a:r>
          </a:p>
          <a:p>
            <a:pPr marL="720000">
              <a:spcBef>
                <a:spcPts val="3000"/>
              </a:spcBef>
            </a:pPr>
            <a:r>
              <a:rPr lang="cs-CZ" sz="2000" dirty="0">
                <a:latin typeface="+mj-lt"/>
                <a:cs typeface="Arial"/>
              </a:rPr>
              <a:t>Vytvoř pro </a:t>
            </a:r>
            <a:r>
              <a:rPr lang="cs-CZ" sz="2000" b="1" dirty="0" err="1">
                <a:latin typeface="+mj-lt"/>
                <a:cs typeface="Arial"/>
              </a:rPr>
              <a:t>Nana</a:t>
            </a:r>
            <a:r>
              <a:rPr lang="cs-CZ" sz="2000" dirty="0">
                <a:latin typeface="+mj-lt"/>
                <a:cs typeface="Arial"/>
              </a:rPr>
              <a:t> toto chování: Jestli na něj klikneme, </a:t>
            </a:r>
            <a:r>
              <a:rPr lang="cs-CZ" sz="2000" b="1" dirty="0">
                <a:latin typeface="+mj-lt"/>
                <a:cs typeface="Arial"/>
              </a:rPr>
              <a:t>Nano</a:t>
            </a:r>
            <a:r>
              <a:rPr lang="cs-CZ" sz="2000" dirty="0">
                <a:latin typeface="+mj-lt"/>
                <a:cs typeface="Arial"/>
              </a:rPr>
              <a:t> zmizí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a za chvíli se objeví někde jinde – „teleportuje se</a:t>
            </a:r>
            <a:r>
              <a:rPr lang="cs-CZ" sz="2000" dirty="0">
                <a:cs typeface="Arial"/>
              </a:rPr>
              <a:t> “</a:t>
            </a:r>
            <a:r>
              <a:rPr lang="cs-CZ" sz="20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600"/>
              </a:spcBef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Použij tyto bloky: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02654" y="4460173"/>
            <a:ext cx="4416552" cy="16550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71B079C1-6DF8-47AE-A2BE-170051FC3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5800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B12800-16F2-4962-B95D-184D0E10283C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110EF7-54F0-4C42-8E56-CF707C0B6E39}"/>
              </a:ext>
            </a:extLst>
          </p:cNvPr>
          <p:cNvSpPr>
            <a:spLocks noChangeAspect="1"/>
          </p:cNvSpPr>
          <p:nvPr/>
        </p:nvSpPr>
        <p:spPr>
          <a:xfrm>
            <a:off x="874800" y="234853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B41795-9124-4C30-91D0-E1DDC86324ED}"/>
              </a:ext>
            </a:extLst>
          </p:cNvPr>
          <p:cNvSpPr>
            <a:spLocks noChangeAspect="1"/>
          </p:cNvSpPr>
          <p:nvPr/>
        </p:nvSpPr>
        <p:spPr>
          <a:xfrm>
            <a:off x="874800" y="332577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12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/>
            <a:endParaRPr lang="en-US" sz="5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000" dirty="0">
                <a:latin typeface="+mj-lt"/>
                <a:cs typeface="Arial"/>
              </a:rPr>
              <a:t>Jako třída přemýšlejme a diskutujme o těchto možných řešeních. Čím se liší? </a:t>
            </a:r>
          </a:p>
          <a:p>
            <a:pPr marL="720000"/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57" y="297987"/>
            <a:ext cx="1129143" cy="615282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59AA8B37-22E4-45E4-93C6-4CE45C2B6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7A79A2-B6AE-4D0F-8F51-8B03A9CCFC18}"/>
              </a:ext>
            </a:extLst>
          </p:cNvPr>
          <p:cNvSpPr txBox="1"/>
          <p:nvPr/>
        </p:nvSpPr>
        <p:spPr>
          <a:xfrm>
            <a:off x="1141200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1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3.1.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 err="1">
                <a:solidFill>
                  <a:srgbClr val="0C3B6A"/>
                </a:solidFill>
                <a:latin typeface="Calibri" panose="020F0502020204030204" pitchFamily="34" charset="0"/>
              </a:rPr>
              <a:t>Nano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se teleportuje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4D8FB3-A0A1-4921-B553-A71EE149C14D}"/>
              </a:ext>
            </a:extLst>
          </p:cNvPr>
          <p:cNvSpPr>
            <a:spLocks noChangeAspect="1"/>
          </p:cNvSpPr>
          <p:nvPr/>
        </p:nvSpPr>
        <p:spPr>
          <a:xfrm>
            <a:off x="836700" y="141127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3B716A-8971-4AAA-87BC-27F3361564EF}"/>
              </a:ext>
            </a:extLst>
          </p:cNvPr>
          <p:cNvGrpSpPr/>
          <p:nvPr/>
        </p:nvGrpSpPr>
        <p:grpSpPr>
          <a:xfrm>
            <a:off x="520536" y="2050488"/>
            <a:ext cx="8215894" cy="4265574"/>
            <a:chOff x="491040" y="2050488"/>
            <a:chExt cx="8215894" cy="426557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617256" y="2113537"/>
              <a:ext cx="8089678" cy="420252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208D310-6123-4E23-84CD-FAE362AFC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040" y="2050488"/>
              <a:ext cx="314325" cy="3143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B13CD6-96B2-46AB-BAB7-419819178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26497" y="2050488"/>
              <a:ext cx="314325" cy="3143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AE367F3-A2E6-46BE-B56A-08AAFB487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88215" y="2050488"/>
              <a:ext cx="314325" cy="3143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2AC8C92-699A-4776-9C90-8C3C8A9EC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4700" y="4161480"/>
              <a:ext cx="314325" cy="3143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845F6FF-482C-4444-AD46-9AF1148B2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14097" y="3967447"/>
              <a:ext cx="314325" cy="3143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9D49A1F-CF77-41F6-94D5-963BEF01E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64202" y="4161480"/>
              <a:ext cx="314325" cy="3143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23561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8904</TotalTime>
  <Words>2388</Words>
  <Application>Microsoft Office PowerPoint</Application>
  <PresentationFormat>On-screen Show (4:3)</PresentationFormat>
  <Paragraphs>389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588</cp:revision>
  <cp:lastPrinted>2016-07-19T14:37:15Z</cp:lastPrinted>
  <dcterms:created xsi:type="dcterms:W3CDTF">2015-02-19T13:35:50Z</dcterms:created>
  <dcterms:modified xsi:type="dcterms:W3CDTF">2020-06-21T20:00:48Z</dcterms:modified>
</cp:coreProperties>
</file>