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303" r:id="rId4"/>
    <p:sldId id="334" r:id="rId5"/>
    <p:sldId id="342" r:id="rId6"/>
    <p:sldId id="350" r:id="rId7"/>
    <p:sldId id="343" r:id="rId8"/>
    <p:sldId id="347" r:id="rId9"/>
    <p:sldId id="349" r:id="rId10"/>
    <p:sldId id="348" r:id="rId11"/>
    <p:sldId id="335" r:id="rId12"/>
    <p:sldId id="324" r:id="rId13"/>
    <p:sldId id="345" r:id="rId14"/>
    <p:sldId id="351" r:id="rId15"/>
    <p:sldId id="341" r:id="rId16"/>
    <p:sldId id="35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000"/>
    <a:srgbClr val="4C1DFA"/>
    <a:srgbClr val="FA1D31"/>
    <a:srgbClr val="304A5F"/>
    <a:srgbClr val="D7DDDF"/>
    <a:srgbClr val="5D5D8D"/>
    <a:srgbClr val="632D99"/>
    <a:srgbClr val="C88330"/>
    <a:srgbClr val="8A55D7"/>
    <a:srgbClr val="7F7F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819029-996E-45FA-A2B6-97867A2B5B7B}" v="82" dt="2018-08-13T15:45:19.976"/>
  </p1510:revLst>
</p1510:revInfo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1" autoAdjust="0"/>
    <p:restoredTop sz="95965" autoAdjust="0"/>
  </p:normalViewPr>
  <p:slideViewPr>
    <p:cSldViewPr snapToGrid="0" snapToObjects="1">
      <p:cViewPr varScale="1">
        <p:scale>
          <a:sx n="97" d="100"/>
          <a:sy n="97" d="100"/>
        </p:scale>
        <p:origin x="5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79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385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699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887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54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929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60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lvl="0">
              <a:spcAft>
                <a:spcPts val="600"/>
              </a:spcAft>
            </a:pPr>
            <a:endParaRPr lang="cs-CZ" sz="2400" dirty="0">
              <a:solidFill>
                <a:prstClr val="black"/>
              </a:solidFill>
              <a:cs typeface="Arial"/>
            </a:endParaRPr>
          </a:p>
          <a:p>
            <a:pPr lvl="0">
              <a:spcAft>
                <a:spcPts val="1200"/>
              </a:spcAft>
            </a:pPr>
            <a:endParaRPr lang="cs-CZ" sz="2400" dirty="0">
              <a:solidFill>
                <a:prstClr val="black"/>
              </a:solidFill>
              <a:cs typeface="Arial"/>
            </a:endParaRPr>
          </a:p>
          <a:p>
            <a:pPr lvl="0"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3.3.1: Bez klávesnice</a:t>
            </a:r>
          </a:p>
          <a:p>
            <a:pPr lvl="0" algn="ctr"/>
            <a:r>
              <a:rPr lang="cs-CZ" sz="52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Rozesíláme a přijímáme</a:t>
            </a:r>
            <a:endParaRPr lang="cs-CZ" sz="6000" b="1" dirty="0">
              <a:solidFill>
                <a:srgbClr val="4F81BD">
                  <a:lumMod val="50000"/>
                </a:srgbClr>
              </a:solidFill>
              <a:latin typeface="Calibri" panose="020F0502020204030204" pitchFamily="34" charset="0"/>
            </a:endParaRP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74794" y="3890303"/>
            <a:ext cx="3600448" cy="2142267"/>
          </a:xfrm>
          <a:prstGeom prst="rect">
            <a:avLst/>
          </a:prstGeom>
        </p:spPr>
      </p:pic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13F4D867-881B-4495-B31C-35119522D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91CE1-6506-4425-99FC-2B24ED2913E4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Rozesíláme zprávy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FC7E8-4F6D-49C9-BF0E-025FC11BB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1100" dirty="0">
              <a:latin typeface="+mj-lt"/>
              <a:cs typeface="Arial"/>
            </a:endParaRPr>
          </a:p>
          <a:p>
            <a:pPr marL="720000">
              <a:spcAft>
                <a:spcPts val="4200"/>
              </a:spcAft>
            </a:pPr>
            <a:r>
              <a:rPr lang="cs-CZ" sz="2000" dirty="0">
                <a:latin typeface="+mj-lt"/>
                <a:cs typeface="Arial"/>
              </a:rPr>
              <a:t>Uprav chování </a:t>
            </a:r>
            <a:r>
              <a:rPr lang="cs-CZ" sz="2000" b="1" dirty="0">
                <a:latin typeface="+mj-lt"/>
                <a:cs typeface="Arial"/>
              </a:rPr>
              <a:t>Gigy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1200"/>
              </a:spcBef>
              <a:spcAft>
                <a:spcPts val="2400"/>
              </a:spcAft>
            </a:pPr>
            <a:r>
              <a:rPr lang="cs-CZ" sz="2000" dirty="0">
                <a:latin typeface="+mj-lt"/>
                <a:cs typeface="Arial"/>
              </a:rPr>
              <a:t>Když klikneme na </a:t>
            </a:r>
            <a:r>
              <a:rPr lang="cs-CZ" sz="2000" b="1" dirty="0">
                <a:latin typeface="+mj-lt"/>
                <a:cs typeface="Arial"/>
              </a:rPr>
              <a:t>Gigu</a:t>
            </a:r>
            <a:r>
              <a:rPr lang="cs-CZ" sz="2000" dirty="0">
                <a:latin typeface="+mj-lt"/>
                <a:cs typeface="Arial"/>
              </a:rPr>
              <a:t>:</a:t>
            </a:r>
          </a:p>
          <a:p>
            <a:pPr marL="720000" indent="-342900">
              <a:spcAft>
                <a:spcPts val="600"/>
              </a:spcAft>
              <a:buClr>
                <a:srgbClr val="C00000"/>
              </a:buClr>
              <a:buSzPct val="80000"/>
              <a:buFont typeface="Arial" panose="020B0604020202020204" pitchFamily="34" charset="0"/>
              <a:buChar char="►"/>
            </a:pPr>
            <a:r>
              <a:rPr lang="cs-CZ" sz="2000" dirty="0">
                <a:latin typeface="+mj-lt"/>
                <a:cs typeface="Arial"/>
              </a:rPr>
              <a:t>začne kráčet a přijde k </a:t>
            </a:r>
            <a:r>
              <a:rPr lang="cs-CZ" sz="2000" b="1" dirty="0" err="1">
                <a:latin typeface="+mj-lt"/>
                <a:cs typeface="Arial"/>
              </a:rPr>
              <a:t>Teře</a:t>
            </a:r>
            <a:r>
              <a:rPr lang="cs-CZ" sz="2000" dirty="0">
                <a:latin typeface="+mj-lt"/>
                <a:cs typeface="Arial"/>
              </a:rPr>
              <a:t>,</a:t>
            </a:r>
          </a:p>
          <a:p>
            <a:pPr marL="720000" indent="-342900">
              <a:spcAft>
                <a:spcPts val="600"/>
              </a:spcAft>
              <a:buClr>
                <a:srgbClr val="C00000"/>
              </a:buClr>
              <a:buSzPct val="80000"/>
              <a:buFont typeface="Arial" panose="020B0604020202020204" pitchFamily="34" charset="0"/>
              <a:buChar char="►"/>
            </a:pPr>
            <a:r>
              <a:rPr lang="cs-CZ" sz="2000" dirty="0">
                <a:latin typeface="+mj-lt"/>
                <a:cs typeface="Arial"/>
              </a:rPr>
              <a:t>potom na 2 sekundy v balóně ukáže </a:t>
            </a:r>
            <a:r>
              <a:rPr lang="cs-CZ" sz="2000" i="1" dirty="0">
                <a:solidFill>
                  <a:srgbClr val="4C1DFA"/>
                </a:solidFill>
                <a:latin typeface="+mj-lt"/>
                <a:cs typeface="Arial"/>
              </a:rPr>
              <a:t>Ahoj, já jsem Giga. A ty?</a:t>
            </a:r>
            <a:r>
              <a:rPr lang="cs-CZ" sz="2000" dirty="0">
                <a:latin typeface="+mj-lt"/>
                <a:cs typeface="Arial"/>
              </a:rPr>
              <a:t>,</a:t>
            </a:r>
          </a:p>
          <a:p>
            <a:pPr marL="720000" indent="-342900">
              <a:spcAft>
                <a:spcPts val="600"/>
              </a:spcAft>
              <a:buClr>
                <a:srgbClr val="C00000"/>
              </a:buClr>
              <a:buSzPct val="80000"/>
              <a:buFont typeface="Arial" panose="020B0604020202020204" pitchFamily="34" charset="0"/>
              <a:buChar char="►"/>
            </a:pPr>
            <a:r>
              <a:rPr lang="cs-CZ" sz="2000" dirty="0">
                <a:latin typeface="+mj-lt"/>
                <a:cs typeface="Arial"/>
              </a:rPr>
              <a:t>potom vyšle svoji zprávu.</a:t>
            </a:r>
          </a:p>
          <a:p>
            <a:pPr marL="720000" indent="-342900">
              <a:spcAft>
                <a:spcPts val="600"/>
              </a:spcAft>
              <a:buClr>
                <a:srgbClr val="C00000"/>
              </a:buClr>
              <a:buSzPct val="80000"/>
              <a:buFont typeface="Arial" panose="020B0604020202020204" pitchFamily="34" charset="0"/>
              <a:buChar char="►"/>
            </a:pP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zareaguje na její zprávu: vyskočí a vznese se zpět, potom na 2 sekundy v balóně zobrazí </a:t>
            </a:r>
            <a:r>
              <a:rPr lang="cs-CZ" sz="2000" i="1" dirty="0">
                <a:solidFill>
                  <a:srgbClr val="4C1DFA"/>
                </a:solidFill>
                <a:latin typeface="+mj-lt"/>
                <a:cs typeface="Arial"/>
              </a:rPr>
              <a:t>Ahoj, já jsem </a:t>
            </a:r>
            <a:r>
              <a:rPr lang="cs-CZ" sz="2000" i="1" dirty="0" err="1">
                <a:solidFill>
                  <a:srgbClr val="4C1DFA"/>
                </a:solidFill>
                <a:latin typeface="+mj-lt"/>
                <a:cs typeface="Arial"/>
              </a:rPr>
              <a:t>Tera</a:t>
            </a:r>
            <a:r>
              <a:rPr lang="cs-CZ" sz="2000" i="1" dirty="0">
                <a:solidFill>
                  <a:srgbClr val="4C1DFA"/>
                </a:solidFill>
                <a:latin typeface="+mj-lt"/>
                <a:cs typeface="Arial"/>
              </a:rPr>
              <a:t>!</a:t>
            </a:r>
            <a:r>
              <a:rPr lang="cs-CZ" sz="2000" dirty="0">
                <a:latin typeface="+mj-lt"/>
                <a:cs typeface="Arial"/>
              </a:rPr>
              <a:t>,</a:t>
            </a:r>
          </a:p>
          <a:p>
            <a:pPr marL="720000" indent="-342900">
              <a:spcAft>
                <a:spcPts val="600"/>
              </a:spcAft>
              <a:buClr>
                <a:srgbClr val="C00000"/>
              </a:buClr>
              <a:buSzPct val="80000"/>
              <a:buFont typeface="Arial" panose="020B0604020202020204" pitchFamily="34" charset="0"/>
              <a:buChar char="►"/>
            </a:pPr>
            <a:r>
              <a:rPr lang="cs-CZ" sz="2000" dirty="0">
                <a:latin typeface="+mj-lt"/>
                <a:cs typeface="Arial"/>
              </a:rPr>
              <a:t>potom se </a:t>
            </a:r>
            <a:r>
              <a:rPr lang="cs-CZ" sz="2000" b="1" dirty="0">
                <a:latin typeface="+mj-lt"/>
                <a:cs typeface="Arial"/>
              </a:rPr>
              <a:t>Giga</a:t>
            </a:r>
            <a:r>
              <a:rPr lang="cs-CZ" sz="2000" dirty="0">
                <a:latin typeface="+mj-lt"/>
                <a:cs typeface="Arial"/>
              </a:rPr>
              <a:t> otočí k </a:t>
            </a:r>
            <a:r>
              <a:rPr lang="cs-CZ" sz="2000" b="1" dirty="0" err="1">
                <a:latin typeface="+mj-lt"/>
                <a:cs typeface="Arial"/>
              </a:rPr>
              <a:t>Nanovi</a:t>
            </a:r>
            <a:r>
              <a:rPr lang="cs-CZ" sz="2000" dirty="0">
                <a:latin typeface="+mj-lt"/>
                <a:cs typeface="Arial"/>
              </a:rPr>
              <a:t>, přijde k němu a opět se představí,</a:t>
            </a:r>
          </a:p>
          <a:p>
            <a:pPr marL="720000" indent="-342900">
              <a:spcAft>
                <a:spcPts val="1200"/>
              </a:spcAft>
              <a:buClr>
                <a:srgbClr val="C00000"/>
              </a:buClr>
              <a:buSzPct val="80000"/>
              <a:buFont typeface="Arial" panose="020B0604020202020204" pitchFamily="34" charset="0"/>
              <a:buChar char="►"/>
            </a:pPr>
            <a:r>
              <a:rPr lang="cs-CZ" sz="2000" b="1" dirty="0" err="1">
                <a:latin typeface="+mj-lt"/>
                <a:cs typeface="Arial"/>
              </a:rPr>
              <a:t>Nano</a:t>
            </a:r>
            <a:r>
              <a:rPr lang="cs-CZ" sz="2000" dirty="0">
                <a:latin typeface="+mj-lt"/>
                <a:cs typeface="Arial"/>
              </a:rPr>
              <a:t> zobrazí v balóně svoji „odpověď“, potom se stydlivě teleportuje pryč.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30" y="2517514"/>
            <a:ext cx="663751" cy="913419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F55E0281-DD2A-4D3C-BFB1-F4C57AB08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10</a:t>
            </a:fld>
            <a:endParaRPr lang="sk-SK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7435CF-3218-47CB-82B2-415835076182}"/>
              </a:ext>
            </a:extLst>
          </p:cNvPr>
          <p:cNvSpPr>
            <a:spLocks noChangeAspect="1"/>
          </p:cNvSpPr>
          <p:nvPr/>
        </p:nvSpPr>
        <p:spPr>
          <a:xfrm>
            <a:off x="874800" y="151402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F483B7-33DB-4F41-B24F-7550B825260A}"/>
              </a:ext>
            </a:extLst>
          </p:cNvPr>
          <p:cNvSpPr txBox="1"/>
          <p:nvPr/>
        </p:nvSpPr>
        <p:spPr>
          <a:xfrm>
            <a:off x="86833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Pro začátek: Reaguje jeden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96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.3</a:t>
            </a:r>
          </a:p>
          <a:p>
            <a:pPr algn="ctr">
              <a:spcBef>
                <a:spcPts val="600"/>
              </a:spcBef>
            </a:pPr>
            <a:r>
              <a:rPr lang="cs-CZ" sz="40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Reaguje více postav: </a:t>
            </a:r>
            <a:r>
              <a:rPr lang="cs-CZ" sz="52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Jde se k </a:t>
            </a:r>
            <a:r>
              <a:rPr lang="cs-CZ" sz="5200" b="1" dirty="0" err="1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Teře</a:t>
            </a:r>
            <a:r>
              <a:rPr lang="cs-CZ" sz="52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!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D76B28CE-67B5-424E-A0DC-1B42AEE32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11</a:t>
            </a:fld>
            <a:endParaRPr lang="sk-SK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FBE92E-04DE-4E2F-9601-38ED74E3D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813D8E-4D64-4ADC-887E-E4AA80071F24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Rozesíláme zprávy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lvl="0" algn="ctr"/>
            <a:r>
              <a:rPr lang="cs-CZ" sz="2000" dirty="0">
                <a:solidFill>
                  <a:prstClr val="black"/>
                </a:solidFill>
                <a:cs typeface="Arial"/>
              </a:rPr>
              <a:t>Pokračuj so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endParaRPr lang="cs-CZ" sz="2000" dirty="0">
              <a:solidFill>
                <a:prstClr val="black"/>
              </a:solidFill>
              <a:cs typeface="Arial"/>
            </a:endParaRPr>
          </a:p>
          <a:p>
            <a:pPr marL="720000" lvl="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 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jako 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do svého počítače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pozměň název projektu</a:t>
            </a:r>
            <a:endParaRPr lang="cs-CZ" sz="2200" dirty="0">
              <a:solidFill>
                <a:prstClr val="black"/>
              </a:solidFill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1800"/>
              </a:spcAft>
            </a:pPr>
            <a:r>
              <a:rPr lang="cs-CZ" sz="2000" dirty="0">
                <a:latin typeface="+mj-lt"/>
                <a:cs typeface="Arial"/>
              </a:rPr>
              <a:t>Zvol </a:t>
            </a:r>
            <a:r>
              <a:rPr lang="cs-CZ" sz="2000" b="1" dirty="0" err="1">
                <a:latin typeface="+mj-lt"/>
                <a:cs typeface="Arial"/>
              </a:rPr>
              <a:t>Teru</a:t>
            </a:r>
            <a:r>
              <a:rPr lang="cs-CZ" sz="2000" dirty="0">
                <a:latin typeface="+mj-lt"/>
                <a:cs typeface="Arial"/>
              </a:rPr>
              <a:t>. Vyrobil jsi pro její výskok blok </a:t>
            </a:r>
            <a:r>
              <a:rPr lang="cs-CZ" sz="2000" b="1" dirty="0">
                <a:solidFill>
                  <a:srgbClr val="FA1D31"/>
                </a:solidFill>
                <a:latin typeface="+mj-lt"/>
                <a:cs typeface="Arial"/>
              </a:rPr>
              <a:t>vyskoč</a:t>
            </a:r>
            <a:r>
              <a:rPr lang="cs-CZ" sz="2000" dirty="0">
                <a:latin typeface="+mj-lt"/>
                <a:cs typeface="Arial"/>
              </a:rPr>
              <a:t> a pro její sesednutí blok </a:t>
            </a:r>
            <a:r>
              <a:rPr lang="cs-CZ" sz="2000" b="1" dirty="0">
                <a:solidFill>
                  <a:srgbClr val="FA1D31"/>
                </a:solidFill>
                <a:latin typeface="+mj-lt"/>
                <a:cs typeface="Arial"/>
              </a:rPr>
              <a:t>snes se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? A společný blok </a:t>
            </a:r>
            <a:r>
              <a:rPr lang="cs-CZ" sz="2000" b="1" dirty="0">
                <a:solidFill>
                  <a:srgbClr val="FA1D31"/>
                </a:solidFill>
                <a:latin typeface="+mj-lt"/>
                <a:cs typeface="Arial"/>
              </a:rPr>
              <a:t>vyskoč a snes se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Používej tyto bloky, když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reaguje na různé události</a:t>
            </a:r>
            <a:r>
              <a:rPr lang="cs-CZ" sz="2000" dirty="0">
                <a:latin typeface="+mj-lt"/>
                <a:cs typeface="Arial"/>
              </a:rPr>
              <a:t>: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00" y="2342023"/>
            <a:ext cx="603504" cy="780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73300" y="4610325"/>
            <a:ext cx="7326249" cy="1554290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1CC3B577-F34D-47BE-AE8E-0A78DF38A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12</a:t>
            </a:fld>
            <a:endParaRPr lang="sk-SK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728B2D-9D4F-4011-8D72-34B769D2A010}"/>
              </a:ext>
            </a:extLst>
          </p:cNvPr>
          <p:cNvSpPr txBox="1"/>
          <p:nvPr/>
        </p:nvSpPr>
        <p:spPr>
          <a:xfrm>
            <a:off x="79721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Reaguje více postav: Jde se k </a:t>
            </a: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Teře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!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27CFDF-B7CF-4DF1-9936-FC5AF39145B3}"/>
              </a:ext>
            </a:extLst>
          </p:cNvPr>
          <p:cNvSpPr>
            <a:spLocks noChangeAspect="1"/>
          </p:cNvSpPr>
          <p:nvPr/>
        </p:nvSpPr>
        <p:spPr>
          <a:xfrm>
            <a:off x="874800" y="322670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050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Rozšiř reakci </a:t>
            </a:r>
            <a:r>
              <a:rPr lang="cs-CZ" sz="2000" b="1" dirty="0" err="1">
                <a:cs typeface="Arial"/>
              </a:rPr>
              <a:t>Tery</a:t>
            </a:r>
            <a:r>
              <a:rPr lang="cs-CZ" sz="2000" dirty="0">
                <a:cs typeface="Arial"/>
              </a:rPr>
              <a:t> </a:t>
            </a:r>
            <a:r>
              <a:rPr lang="cs-CZ" sz="2000" b="1" dirty="0">
                <a:solidFill>
                  <a:srgbClr val="FA8000"/>
                </a:solidFill>
                <a:cs typeface="Arial"/>
              </a:rPr>
              <a:t>po kliknutí na mně</a:t>
            </a:r>
            <a:r>
              <a:rPr lang="cs-CZ" sz="2000" dirty="0">
                <a:solidFill>
                  <a:srgbClr val="FA8000"/>
                </a:solidFill>
                <a:cs typeface="Arial"/>
              </a:rPr>
              <a:t> </a:t>
            </a:r>
            <a:r>
              <a:rPr lang="cs-CZ" sz="2000" dirty="0">
                <a:solidFill>
                  <a:schemeClr val="tx1"/>
                </a:solidFill>
                <a:cs typeface="Arial"/>
              </a:rPr>
              <a:t>tak, aby nejdřív vyskočila a sesedla, potom v bublině na 2 sekundy napsala </a:t>
            </a:r>
            <a:r>
              <a:rPr lang="cs-CZ" sz="2000" i="1" dirty="0">
                <a:solidFill>
                  <a:srgbClr val="4C1DFA"/>
                </a:solidFill>
                <a:cs typeface="Arial"/>
              </a:rPr>
              <a:t>Pojďte ke mně, kamarádi</a:t>
            </a:r>
            <a:r>
              <a:rPr lang="cs-CZ" sz="2000" dirty="0">
                <a:cs typeface="Arial"/>
              </a:rPr>
              <a:t>, a nakonec vyslala zprávu </a:t>
            </a:r>
            <a:r>
              <a:rPr lang="cs-CZ" sz="2000" i="1" dirty="0">
                <a:solidFill>
                  <a:srgbClr val="FA8000"/>
                </a:solidFill>
                <a:cs typeface="Arial"/>
              </a:rPr>
              <a:t>jde se k </a:t>
            </a:r>
            <a:r>
              <a:rPr lang="cs-CZ" sz="2000" i="1" dirty="0" err="1">
                <a:solidFill>
                  <a:srgbClr val="FA8000"/>
                </a:solidFill>
                <a:cs typeface="Arial"/>
              </a:rPr>
              <a:t>Teře</a:t>
            </a:r>
            <a:r>
              <a:rPr lang="cs-CZ" sz="2000" dirty="0">
                <a:cs typeface="Arial"/>
              </a:rPr>
              <a:t>.</a:t>
            </a:r>
          </a:p>
          <a:p>
            <a:pPr marL="720000">
              <a:spcBef>
                <a:spcPts val="1200"/>
              </a:spcBef>
            </a:pPr>
            <a:endParaRPr lang="cs-CZ" sz="2000" dirty="0">
              <a:cs typeface="Arial"/>
            </a:endParaRPr>
          </a:p>
          <a:p>
            <a:pPr marL="720000">
              <a:spcBef>
                <a:spcPts val="2400"/>
              </a:spcBef>
              <a:spcAft>
                <a:spcPts val="600"/>
              </a:spcAft>
            </a:pPr>
            <a:r>
              <a:rPr lang="cs-CZ" sz="2000" b="1" dirty="0">
                <a:cs typeface="Arial"/>
              </a:rPr>
              <a:t>Piko</a:t>
            </a:r>
            <a:r>
              <a:rPr lang="cs-CZ" sz="2000" dirty="0">
                <a:cs typeface="Arial"/>
              </a:rPr>
              <a:t>, i </a:t>
            </a:r>
            <a:r>
              <a:rPr lang="cs-CZ" sz="2000" b="1" dirty="0">
                <a:cs typeface="Arial"/>
              </a:rPr>
              <a:t>Giga</a:t>
            </a:r>
            <a:r>
              <a:rPr lang="cs-CZ" sz="2000" dirty="0">
                <a:cs typeface="Arial"/>
              </a:rPr>
              <a:t> na tuto zprávu zareagují a přijdou k </a:t>
            </a:r>
            <a:r>
              <a:rPr lang="cs-CZ" sz="2000" b="1" dirty="0" err="1">
                <a:cs typeface="Arial"/>
              </a:rPr>
              <a:t>Teře</a:t>
            </a:r>
            <a:r>
              <a:rPr lang="cs-CZ" sz="2000" dirty="0">
                <a:cs typeface="Arial"/>
              </a:rPr>
              <a:t>, použijí na to už dobře známé bloky:</a:t>
            </a:r>
            <a:r>
              <a:rPr lang="sk-SK" sz="2000" dirty="0">
                <a:cs typeface="Arial"/>
              </a:rPr>
              <a:t>	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24185" y="4146933"/>
            <a:ext cx="3276600" cy="19240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32076" y="3881499"/>
            <a:ext cx="2530602" cy="2280666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C00D3A05-911A-4E53-A5C7-52BB00219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13</a:t>
            </a:fld>
            <a:endParaRPr lang="sk-SK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F11A55-97F4-4733-BC4D-06E0C0FDA383}"/>
              </a:ext>
            </a:extLst>
          </p:cNvPr>
          <p:cNvSpPr>
            <a:spLocks noChangeAspect="1"/>
          </p:cNvSpPr>
          <p:nvPr/>
        </p:nvSpPr>
        <p:spPr>
          <a:xfrm>
            <a:off x="874800" y="144871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E5EA-3B14-47FD-AF1A-658B285EF689}"/>
              </a:ext>
            </a:extLst>
          </p:cNvPr>
          <p:cNvSpPr>
            <a:spLocks noChangeAspect="1"/>
          </p:cNvSpPr>
          <p:nvPr/>
        </p:nvSpPr>
        <p:spPr>
          <a:xfrm>
            <a:off x="874800" y="320574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1A3D63-D8A0-4BFD-B227-85A1CF36CAF0}"/>
              </a:ext>
            </a:extLst>
          </p:cNvPr>
          <p:cNvSpPr txBox="1"/>
          <p:nvPr/>
        </p:nvSpPr>
        <p:spPr>
          <a:xfrm>
            <a:off x="79721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Reaguje více postav: Jde se k </a:t>
            </a: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Teře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!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7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dirty="0">
                <a:latin typeface="+mj-lt"/>
                <a:cs typeface="Arial"/>
              </a:rPr>
              <a:t> Taky </a:t>
            </a:r>
            <a:r>
              <a:rPr lang="cs-CZ" sz="2000" b="1" dirty="0">
                <a:latin typeface="+mj-lt"/>
                <a:cs typeface="Arial"/>
              </a:rPr>
              <a:t>Nano</a:t>
            </a:r>
            <a:r>
              <a:rPr lang="cs-CZ" sz="2000" dirty="0">
                <a:latin typeface="+mj-lt"/>
                <a:cs typeface="Arial"/>
              </a:rPr>
              <a:t> bude reagovat na zprávu </a:t>
            </a:r>
            <a:r>
              <a:rPr lang="cs-CZ" sz="2000" i="1" dirty="0">
                <a:solidFill>
                  <a:srgbClr val="FA8000"/>
                </a:solidFill>
                <a:cs typeface="Arial"/>
              </a:rPr>
              <a:t>jde se k </a:t>
            </a:r>
            <a:r>
              <a:rPr lang="cs-CZ" sz="2000" i="1" dirty="0" err="1">
                <a:solidFill>
                  <a:srgbClr val="FA8000"/>
                </a:solidFill>
                <a:cs typeface="Arial"/>
              </a:rPr>
              <a:t>Teře</a:t>
            </a:r>
            <a:r>
              <a:rPr lang="cs-CZ" sz="2000" i="1" dirty="0">
                <a:solidFill>
                  <a:srgbClr val="FA8000"/>
                </a:solidFill>
                <a:cs typeface="Arial"/>
              </a:rPr>
              <a:t> </a:t>
            </a:r>
            <a:r>
              <a:rPr lang="cs-CZ" sz="2000" i="1" dirty="0">
                <a:solidFill>
                  <a:schemeClr val="tx1"/>
                </a:solidFill>
                <a:cs typeface="Arial"/>
              </a:rPr>
              <a:t>– </a:t>
            </a:r>
            <a:r>
              <a:rPr lang="cs-CZ" sz="2000" dirty="0">
                <a:latin typeface="+mj-lt"/>
                <a:cs typeface="Arial"/>
              </a:rPr>
              <a:t>bude se k ní teleportovat.</a:t>
            </a:r>
            <a:r>
              <a:rPr lang="cs-CZ" sz="2000" i="1" dirty="0">
                <a:solidFill>
                  <a:srgbClr val="BD7C2D"/>
                </a:solidFill>
                <a:cs typeface="Arial"/>
              </a:rPr>
              <a:t> </a:t>
            </a: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Bef>
                <a:spcPts val="18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00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</a:t>
            </a:r>
            <a:r>
              <a:rPr lang="cs-CZ" sz="2000" dirty="0">
                <a:cs typeface="Arial"/>
              </a:rPr>
              <a:t>Uprav </a:t>
            </a:r>
            <a:r>
              <a:rPr lang="cs-CZ" sz="2000" b="1" dirty="0" err="1">
                <a:cs typeface="Arial"/>
              </a:rPr>
              <a:t>Nanovu</a:t>
            </a:r>
            <a:r>
              <a:rPr lang="cs-CZ" sz="2000" dirty="0">
                <a:cs typeface="Arial"/>
              </a:rPr>
              <a:t> reakci na zprávu </a:t>
            </a:r>
            <a:r>
              <a:rPr lang="cs-CZ" sz="2000" i="1" dirty="0">
                <a:solidFill>
                  <a:srgbClr val="FA8000"/>
                </a:solidFill>
                <a:cs typeface="Arial"/>
              </a:rPr>
              <a:t>jde se k </a:t>
            </a:r>
            <a:r>
              <a:rPr lang="cs-CZ" sz="2000" i="1" dirty="0" err="1">
                <a:solidFill>
                  <a:srgbClr val="FA8000"/>
                </a:solidFill>
                <a:cs typeface="Arial"/>
              </a:rPr>
              <a:t>Teře</a:t>
            </a:r>
            <a:r>
              <a:rPr lang="cs-CZ" sz="2000" i="1" dirty="0">
                <a:solidFill>
                  <a:srgbClr val="FA8000"/>
                </a:solidFill>
                <a:cs typeface="Arial"/>
              </a:rPr>
              <a:t> </a:t>
            </a:r>
            <a:r>
              <a:rPr lang="cs-CZ" sz="2000" dirty="0">
                <a:cs typeface="Arial"/>
              </a:rPr>
              <a:t>tak, aby se teleportoval ne na přesnou pozici </a:t>
            </a:r>
            <a:r>
              <a:rPr lang="cs-CZ" sz="2000" b="1" dirty="0" err="1">
                <a:cs typeface="Arial"/>
              </a:rPr>
              <a:t>Tery</a:t>
            </a:r>
            <a:r>
              <a:rPr lang="cs-CZ" sz="2000" dirty="0">
                <a:cs typeface="Arial"/>
              </a:rPr>
              <a:t>, ale někam </a:t>
            </a:r>
            <a:r>
              <a:rPr lang="cs-CZ" sz="2000" b="1" dirty="0">
                <a:solidFill>
                  <a:schemeClr val="tx1"/>
                </a:solidFill>
                <a:cs typeface="Arial"/>
              </a:rPr>
              <a:t>blízko ní</a:t>
            </a:r>
            <a:r>
              <a:rPr lang="cs-CZ" sz="2000" dirty="0"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600" y="2516302"/>
            <a:ext cx="778574" cy="772192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D4DF5379-CB9C-485A-B3A9-7C8B740C4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14</a:t>
            </a:fld>
            <a:endParaRPr lang="sk-SK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7D5355-E40F-4FA9-A8C2-77B11CD7B721}"/>
              </a:ext>
            </a:extLst>
          </p:cNvPr>
          <p:cNvSpPr>
            <a:spLocks noChangeAspect="1"/>
          </p:cNvSpPr>
          <p:nvPr/>
        </p:nvSpPr>
        <p:spPr>
          <a:xfrm>
            <a:off x="874800" y="176802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65016B-D29D-43FB-92BE-D84223FE05EF}"/>
              </a:ext>
            </a:extLst>
          </p:cNvPr>
          <p:cNvSpPr>
            <a:spLocks noChangeAspect="1"/>
          </p:cNvSpPr>
          <p:nvPr/>
        </p:nvSpPr>
        <p:spPr>
          <a:xfrm>
            <a:off x="874800" y="435236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68A023-9DB3-4545-B327-727AE9DEC2F7}"/>
              </a:ext>
            </a:extLst>
          </p:cNvPr>
          <p:cNvSpPr txBox="1"/>
          <p:nvPr/>
        </p:nvSpPr>
        <p:spPr>
          <a:xfrm>
            <a:off x="79721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Reaguje více postav: Jde se k </a:t>
            </a: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Teře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!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84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72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Bádání 3</a:t>
            </a: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umím:</a:t>
            </a:r>
            <a:r>
              <a:rPr lang="cs-CZ" sz="2200" b="1" dirty="0">
                <a:cs typeface="Arial"/>
              </a:rPr>
              <a:t> </a:t>
            </a:r>
          </a:p>
          <a:p>
            <a:pPr marL="720000">
              <a:lnSpc>
                <a:spcPts val="2200"/>
              </a:lnSpc>
              <a:spcBef>
                <a:spcPts val="3000"/>
              </a:spcBef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naučil jsem </a:t>
            </a:r>
            <a:r>
              <a:rPr lang="cs-CZ" b="1" dirty="0" err="1">
                <a:latin typeface="+mj-lt"/>
                <a:cs typeface="Arial"/>
              </a:rPr>
              <a:t>Nana</a:t>
            </a:r>
            <a:r>
              <a:rPr lang="cs-CZ" dirty="0">
                <a:latin typeface="+mj-lt"/>
                <a:cs typeface="Arial"/>
              </a:rPr>
              <a:t>, jak 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vyslat zprávu</a:t>
            </a:r>
            <a:r>
              <a:rPr lang="cs-CZ" dirty="0">
                <a:latin typeface="+mj-lt"/>
                <a:cs typeface="Arial"/>
              </a:rPr>
              <a:t>, na kterou </a:t>
            </a:r>
            <a:r>
              <a:rPr lang="cs-CZ" b="1" dirty="0" err="1">
                <a:latin typeface="+mj-lt"/>
                <a:cs typeface="Arial"/>
              </a:rPr>
              <a:t>Tera</a:t>
            </a:r>
            <a:r>
              <a:rPr lang="cs-CZ" dirty="0">
                <a:latin typeface="+mj-lt"/>
                <a:cs typeface="Arial"/>
              </a:rPr>
              <a:t> 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reaguje</a:t>
            </a:r>
            <a:r>
              <a:rPr lang="cs-CZ" dirty="0">
                <a:latin typeface="+mj-lt"/>
                <a:cs typeface="Arial"/>
              </a:rPr>
              <a:t> tak, že vyskočí a snese se zpět,</a:t>
            </a:r>
          </a:p>
          <a:p>
            <a:pPr marL="720000"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naučil jsem </a:t>
            </a:r>
            <a:r>
              <a:rPr lang="cs-CZ" b="1" dirty="0" err="1">
                <a:latin typeface="+mj-lt"/>
                <a:cs typeface="Arial"/>
              </a:rPr>
              <a:t>Nana</a:t>
            </a:r>
            <a:r>
              <a:rPr lang="cs-CZ" dirty="0">
                <a:latin typeface="+mj-lt"/>
                <a:cs typeface="Arial"/>
              </a:rPr>
              <a:t>, aby se teleportoval a potom vyslal zprávu,</a:t>
            </a:r>
          </a:p>
          <a:p>
            <a:pPr marL="720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naučil jsem </a:t>
            </a:r>
            <a:r>
              <a:rPr lang="cs-CZ" b="1" dirty="0">
                <a:latin typeface="+mj-lt"/>
                <a:cs typeface="Arial"/>
              </a:rPr>
              <a:t>Gigu</a:t>
            </a:r>
            <a:r>
              <a:rPr lang="cs-CZ" dirty="0">
                <a:latin typeface="+mj-lt"/>
                <a:cs typeface="Arial"/>
              </a:rPr>
              <a:t>, aby vyslala zprávu, a </a:t>
            </a:r>
            <a:r>
              <a:rPr lang="cs-CZ" b="1" dirty="0" err="1">
                <a:latin typeface="+mj-lt"/>
                <a:cs typeface="Arial"/>
              </a:rPr>
              <a:t>Teru</a:t>
            </a:r>
            <a:r>
              <a:rPr lang="cs-CZ" dirty="0">
                <a:latin typeface="+mj-lt"/>
                <a:cs typeface="Arial"/>
              </a:rPr>
              <a:t>, aby na ni reagovala,</a:t>
            </a:r>
          </a:p>
          <a:p>
            <a:pPr marL="720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umím, jak může postava 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něco říct v bublině</a:t>
            </a:r>
            <a:r>
              <a:rPr lang="cs-CZ" dirty="0">
                <a:latin typeface="+mj-lt"/>
                <a:cs typeface="Arial"/>
              </a:rPr>
              <a:t>, někoho pozdravit nebo pozvat k sobě a pod.,</a:t>
            </a:r>
          </a:p>
          <a:p>
            <a:pPr marL="720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umím naplánovat aby na zprávu od </a:t>
            </a:r>
            <a:r>
              <a:rPr lang="cs-CZ" b="1" dirty="0" err="1">
                <a:latin typeface="+mj-lt"/>
                <a:cs typeface="Arial"/>
              </a:rPr>
              <a:t>Tery</a:t>
            </a:r>
            <a:r>
              <a:rPr lang="cs-CZ" dirty="0">
                <a:latin typeface="+mj-lt"/>
                <a:cs typeface="Arial"/>
              </a:rPr>
              <a:t> reagovaly dvě postavy najednou, např. </a:t>
            </a:r>
            <a:r>
              <a:rPr lang="cs-CZ" b="1" dirty="0">
                <a:latin typeface="+mj-lt"/>
                <a:cs typeface="Arial"/>
              </a:rPr>
              <a:t>Giga</a:t>
            </a:r>
            <a:r>
              <a:rPr lang="cs-CZ" dirty="0">
                <a:latin typeface="+mj-lt"/>
                <a:cs typeface="Arial"/>
              </a:rPr>
              <a:t> a </a:t>
            </a:r>
            <a:r>
              <a:rPr lang="cs-CZ" b="1" dirty="0">
                <a:latin typeface="+mj-lt"/>
                <a:cs typeface="Arial"/>
              </a:rPr>
              <a:t>Piko</a:t>
            </a:r>
            <a:r>
              <a:rPr lang="cs-CZ" dirty="0">
                <a:latin typeface="+mj-lt"/>
                <a:cs typeface="Arial"/>
              </a:rPr>
              <a:t> tak, že k ní zajdou,</a:t>
            </a:r>
          </a:p>
          <a:p>
            <a:pPr marL="720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naplánoval jsem aj to, aby na tu samou zprávu reagovala taky třetí postava – </a:t>
            </a:r>
            <a:r>
              <a:rPr lang="cs-CZ" b="1" dirty="0" err="1">
                <a:latin typeface="+mj-lt"/>
                <a:cs typeface="Arial"/>
              </a:rPr>
              <a:t>Nano</a:t>
            </a:r>
            <a:r>
              <a:rPr lang="cs-CZ" dirty="0">
                <a:latin typeface="+mj-lt"/>
                <a:cs typeface="Arial"/>
              </a:rPr>
              <a:t>, ten se teleportuje k </a:t>
            </a:r>
            <a:r>
              <a:rPr lang="cs-CZ" b="1" dirty="0" err="1">
                <a:latin typeface="+mj-lt"/>
                <a:cs typeface="Arial"/>
              </a:rPr>
              <a:t>Teře</a:t>
            </a:r>
            <a:r>
              <a:rPr lang="cs-CZ" dirty="0">
                <a:latin typeface="+mj-lt"/>
                <a:cs typeface="Arial"/>
              </a:rPr>
              <a:t>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5044A5DD-1FC4-45E8-85AF-64D7A58BA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15</a:t>
            </a:fld>
            <a:endParaRPr lang="sk-SK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EA064C-2F18-4E3D-88D3-B47CC9A01AF5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40A005-709D-4A71-A201-267B2FE3831C}"/>
              </a:ext>
            </a:extLst>
          </p:cNvPr>
          <p:cNvSpPr>
            <a:spLocks noChangeAspect="1"/>
          </p:cNvSpPr>
          <p:nvPr/>
        </p:nvSpPr>
        <p:spPr>
          <a:xfrm>
            <a:off x="838515" y="215697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C654928-075C-4A25-A7C6-BF90836CEF44}"/>
              </a:ext>
            </a:extLst>
          </p:cNvPr>
          <p:cNvSpPr>
            <a:spLocks noChangeAspect="1"/>
          </p:cNvSpPr>
          <p:nvPr/>
        </p:nvSpPr>
        <p:spPr>
          <a:xfrm>
            <a:off x="838515" y="285810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C46B42-5A5F-4CDC-B120-7C2BEEA5BEBC}"/>
              </a:ext>
            </a:extLst>
          </p:cNvPr>
          <p:cNvSpPr>
            <a:spLocks noChangeAspect="1"/>
          </p:cNvSpPr>
          <p:nvPr/>
        </p:nvSpPr>
        <p:spPr>
          <a:xfrm>
            <a:off x="838515" y="32834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41BD23-05C9-4AC4-AF03-3EFF4D942B4F}"/>
              </a:ext>
            </a:extLst>
          </p:cNvPr>
          <p:cNvSpPr>
            <a:spLocks noChangeAspect="1"/>
          </p:cNvSpPr>
          <p:nvPr/>
        </p:nvSpPr>
        <p:spPr>
          <a:xfrm>
            <a:off x="838515" y="37193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EA83AB2-2137-4429-B890-8CEEF808BD42}"/>
              </a:ext>
            </a:extLst>
          </p:cNvPr>
          <p:cNvSpPr>
            <a:spLocks noChangeAspect="1"/>
          </p:cNvSpPr>
          <p:nvPr/>
        </p:nvSpPr>
        <p:spPr>
          <a:xfrm>
            <a:off x="838515" y="443430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BB7EC6-C217-40A9-B83E-6665F0A26AC8}"/>
              </a:ext>
            </a:extLst>
          </p:cNvPr>
          <p:cNvSpPr>
            <a:spLocks noChangeAspect="1"/>
          </p:cNvSpPr>
          <p:nvPr/>
        </p:nvSpPr>
        <p:spPr>
          <a:xfrm>
            <a:off x="838515" y="512747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98000" rIns="72000" bIns="144000" rtlCol="0">
            <a:noAutofit/>
          </a:bodyPr>
          <a:lstStyle/>
          <a:p>
            <a:pPr marL="648000">
              <a:lnSpc>
                <a:spcPts val="2000"/>
              </a:lnSpc>
              <a:spcAft>
                <a:spcPts val="1500"/>
              </a:spcAft>
              <a:tabLst>
                <a:tab pos="3228975" algn="l"/>
              </a:tabLst>
            </a:pPr>
            <a:r>
              <a:rPr lang="cs-CZ" sz="2200" b="1" dirty="0">
                <a:solidFill>
                  <a:srgbClr val="C00000"/>
                </a:solidFill>
                <a:latin typeface="+mj-lt"/>
                <a:cs typeface="Arial"/>
              </a:rPr>
              <a:t>vyslání zpráv</a:t>
            </a:r>
            <a:r>
              <a:rPr lang="cs-CZ" sz="2200" dirty="0">
                <a:latin typeface="+mj-lt"/>
                <a:cs typeface="Arial"/>
              </a:rPr>
              <a:t>	</a:t>
            </a:r>
            <a:r>
              <a:rPr lang="cs-CZ" dirty="0">
                <a:latin typeface="+mj-lt"/>
                <a:cs typeface="Arial"/>
              </a:rPr>
              <a:t>je způsob, jak postavy komunikují a </a:t>
            </a:r>
            <a:r>
              <a:rPr lang="cs-CZ" dirty="0" err="1">
                <a:latin typeface="+mj-lt"/>
                <a:cs typeface="Arial"/>
              </a:rPr>
              <a:t>spolupra</a:t>
            </a:r>
            <a:r>
              <a:rPr lang="cs-CZ" dirty="0">
                <a:latin typeface="+mj-lt"/>
                <a:cs typeface="Arial"/>
              </a:rPr>
              <a:t>-</a:t>
            </a:r>
            <a:br>
              <a:rPr lang="cs-CZ" dirty="0">
                <a:latin typeface="+mj-lt"/>
                <a:cs typeface="Arial"/>
              </a:rPr>
            </a:br>
            <a:r>
              <a:rPr lang="cs-CZ" dirty="0">
                <a:latin typeface="+mj-lt"/>
                <a:cs typeface="Arial"/>
              </a:rPr>
              <a:t>	</a:t>
            </a:r>
            <a:r>
              <a:rPr lang="cs-CZ" dirty="0" err="1">
                <a:latin typeface="+mj-lt"/>
                <a:cs typeface="Arial"/>
              </a:rPr>
              <a:t>cují</a:t>
            </a:r>
            <a:r>
              <a:rPr lang="cs-CZ" dirty="0">
                <a:latin typeface="+mj-lt"/>
                <a:cs typeface="Arial"/>
              </a:rPr>
              <a:t>. Jedna z postáv vyšle zprávu a některá z 	postáv,                                                                                           	nebo několik postáv na ni zareagují,</a:t>
            </a:r>
          </a:p>
          <a:p>
            <a:pPr marL="648000">
              <a:lnSpc>
                <a:spcPts val="2000"/>
              </a:lnSpc>
              <a:spcAft>
                <a:spcPts val="1500"/>
              </a:spcAft>
              <a:tabLst>
                <a:tab pos="3228975" algn="l"/>
              </a:tabLst>
            </a:pPr>
            <a:r>
              <a:rPr lang="cs-CZ" dirty="0">
                <a:latin typeface="+mj-lt"/>
                <a:cs typeface="Arial"/>
              </a:rPr>
              <a:t>	blok, kterým postava vyšle </a:t>
            </a:r>
            <a:r>
              <a:rPr lang="cs-CZ" i="1" dirty="0">
                <a:latin typeface="+mj-lt"/>
                <a:cs typeface="Arial"/>
              </a:rPr>
              <a:t>zprávu.</a:t>
            </a:r>
            <a:r>
              <a:rPr lang="cs-CZ" dirty="0">
                <a:latin typeface="+mj-lt"/>
                <a:cs typeface="Arial"/>
              </a:rPr>
              <a:t> Je to libo-	volné slovo nebo několik slov,</a:t>
            </a:r>
          </a:p>
          <a:p>
            <a:pPr marL="648000">
              <a:lnSpc>
                <a:spcPts val="2000"/>
              </a:lnSpc>
              <a:spcAft>
                <a:spcPts val="1500"/>
              </a:spcAft>
              <a:tabLst>
                <a:tab pos="3228975" algn="l"/>
              </a:tabLst>
            </a:pPr>
            <a:r>
              <a:rPr lang="cs-CZ" dirty="0">
                <a:latin typeface="+mj-lt"/>
                <a:cs typeface="Arial"/>
              </a:rPr>
              <a:t>	pod tuto hlavičku připojujeme scénář, kterým 	postava reaguje po obdržení </a:t>
            </a:r>
            <a:r>
              <a:rPr lang="cs-CZ" i="1" dirty="0">
                <a:latin typeface="+mj-lt"/>
                <a:cs typeface="Arial"/>
              </a:rPr>
              <a:t>zprávy</a:t>
            </a:r>
            <a:r>
              <a:rPr lang="cs-CZ" dirty="0">
                <a:latin typeface="+mj-lt"/>
                <a:cs typeface="Arial"/>
              </a:rPr>
              <a:t>,</a:t>
            </a:r>
          </a:p>
          <a:p>
            <a:pPr marL="648000">
              <a:lnSpc>
                <a:spcPts val="2000"/>
              </a:lnSpc>
              <a:spcAft>
                <a:spcPts val="1500"/>
              </a:spcAft>
              <a:tabLst>
                <a:tab pos="3228975" algn="l"/>
              </a:tabLst>
            </a:pPr>
            <a:r>
              <a:rPr lang="cs-CZ" dirty="0">
                <a:latin typeface="+mj-lt"/>
                <a:cs typeface="Arial"/>
              </a:rPr>
              <a:t>	tento blok zobrazí zadaný </a:t>
            </a:r>
            <a:r>
              <a:rPr lang="cs-CZ" i="1" dirty="0">
                <a:latin typeface="+mj-lt"/>
                <a:cs typeface="Arial"/>
              </a:rPr>
              <a:t>text</a:t>
            </a:r>
            <a:r>
              <a:rPr lang="cs-CZ" dirty="0">
                <a:latin typeface="+mj-lt"/>
                <a:cs typeface="Arial"/>
              </a:rPr>
              <a:t> v bublině  u postavy 	na zadaný počet sekund,</a:t>
            </a:r>
          </a:p>
          <a:p>
            <a:pPr marL="432000">
              <a:lnSpc>
                <a:spcPts val="2000"/>
              </a:lnSpc>
              <a:spcAft>
                <a:spcPts val="1500"/>
              </a:spcAft>
              <a:tabLst>
                <a:tab pos="2772000" algn="l"/>
                <a:tab pos="3229200" algn="l"/>
              </a:tabLst>
            </a:pPr>
            <a:r>
              <a:rPr lang="cs-CZ" dirty="0">
                <a:cs typeface="Arial"/>
              </a:rPr>
              <a:t>	zobrazí zadaný </a:t>
            </a:r>
            <a:r>
              <a:rPr lang="cs-CZ" i="1" dirty="0">
                <a:cs typeface="Arial"/>
              </a:rPr>
              <a:t>text</a:t>
            </a:r>
            <a:r>
              <a:rPr lang="cs-CZ" dirty="0">
                <a:cs typeface="Arial"/>
              </a:rPr>
              <a:t> v bublině u postavy. Bublina 	zmizí 	až tehdy, když klikneme na symbol </a:t>
            </a:r>
            <a:r>
              <a:rPr lang="cs-CZ" b="1" dirty="0">
                <a:solidFill>
                  <a:srgbClr val="C00000"/>
                </a:solidFill>
                <a:cs typeface="Arial"/>
              </a:rPr>
              <a:t>Stop</a:t>
            </a:r>
            <a:r>
              <a:rPr lang="cs-CZ" dirty="0">
                <a:cs typeface="Arial"/>
              </a:rPr>
              <a:t>, nebo jestli 	znovu použijeme blok </a:t>
            </a:r>
            <a:r>
              <a:rPr lang="cs-CZ" b="1" dirty="0">
                <a:solidFill>
                  <a:srgbClr val="4C1DFA"/>
                </a:solidFill>
                <a:cs typeface="Arial"/>
              </a:rPr>
              <a:t>bublina</a:t>
            </a:r>
            <a:r>
              <a:rPr lang="cs-CZ" dirty="0"/>
              <a:t> nebo </a:t>
            </a:r>
            <a:r>
              <a:rPr lang="cs-CZ" b="1" dirty="0">
                <a:solidFill>
                  <a:srgbClr val="4C1DFA"/>
                </a:solidFill>
                <a:cs typeface="Arial"/>
              </a:rPr>
              <a:t>bublina _ 2 sekund</a:t>
            </a:r>
            <a:r>
              <a:rPr lang="cs-CZ" dirty="0">
                <a:cs typeface="Arial"/>
              </a:rPr>
              <a:t>,</a:t>
            </a:r>
            <a:endParaRPr lang="cs-CZ" dirty="0">
              <a:latin typeface="+mj-lt"/>
              <a:cs typeface="Arial"/>
            </a:endParaRPr>
          </a:p>
          <a:p>
            <a:pPr marL="648000">
              <a:lnSpc>
                <a:spcPts val="2000"/>
              </a:lnSpc>
              <a:spcAft>
                <a:spcPts val="1200"/>
              </a:spcAft>
              <a:tabLst>
                <a:tab pos="2808000" algn="l"/>
                <a:tab pos="3229200" algn="l"/>
              </a:tabLst>
            </a:pPr>
            <a:r>
              <a:rPr lang="cs-CZ" sz="2200" b="1" dirty="0">
                <a:solidFill>
                  <a:srgbClr val="C00000"/>
                </a:solidFill>
                <a:latin typeface="+mj-lt"/>
                <a:cs typeface="Arial"/>
              </a:rPr>
              <a:t>událost</a:t>
            </a:r>
            <a:r>
              <a:rPr lang="cs-CZ" dirty="0">
                <a:latin typeface="+mj-lt"/>
                <a:cs typeface="Arial"/>
              </a:rPr>
              <a:t>	je speciální situace jako </a:t>
            </a:r>
            <a:r>
              <a:rPr lang="cs-CZ" b="1" dirty="0">
                <a:solidFill>
                  <a:srgbClr val="FA8000"/>
                </a:solidFill>
                <a:cs typeface="Arial"/>
              </a:rPr>
              <a:t>po obdržení zprávy _ </a:t>
            </a:r>
            <a:r>
              <a:rPr lang="cs-CZ" dirty="0">
                <a:latin typeface="+mj-lt"/>
                <a:cs typeface="Arial"/>
              </a:rPr>
              <a:t>nebo 	</a:t>
            </a:r>
            <a:r>
              <a:rPr lang="cs-CZ" b="1" dirty="0">
                <a:solidFill>
                  <a:srgbClr val="C88330"/>
                </a:solidFill>
                <a:cs typeface="Arial"/>
              </a:rPr>
              <a:t>	</a:t>
            </a:r>
            <a:r>
              <a:rPr lang="cs-CZ" b="1" dirty="0">
                <a:solidFill>
                  <a:srgbClr val="FA8000"/>
                </a:solidFill>
                <a:cs typeface="Arial"/>
              </a:rPr>
              <a:t>po kliknutí na</a:t>
            </a:r>
            <a:r>
              <a:rPr lang="cs-CZ" b="1" dirty="0">
                <a:solidFill>
                  <a:srgbClr val="C88330"/>
                </a:solidFill>
                <a:cs typeface="Arial"/>
              </a:rPr>
              <a:t>      </a:t>
            </a:r>
            <a:r>
              <a:rPr lang="cs-CZ" dirty="0">
                <a:solidFill>
                  <a:schemeClr val="tx1"/>
                </a:solidFill>
                <a:cs typeface="Arial"/>
              </a:rPr>
              <a:t>a pod. Když taková událost nastane, 	provedou se </a:t>
            </a:r>
            <a:r>
              <a:rPr lang="cs-CZ" b="1" dirty="0">
                <a:solidFill>
                  <a:srgbClr val="C00000"/>
                </a:solidFill>
                <a:cs typeface="Arial"/>
              </a:rPr>
              <a:t>všechny scénáře</a:t>
            </a:r>
            <a:r>
              <a:rPr lang="cs-CZ" dirty="0"/>
              <a:t> </a:t>
            </a:r>
            <a:r>
              <a:rPr lang="cs-CZ" dirty="0">
                <a:solidFill>
                  <a:schemeClr val="tx1"/>
                </a:solidFill>
                <a:cs typeface="Arial"/>
              </a:rPr>
              <a:t>s touto hlavičkou.</a:t>
            </a:r>
            <a:endParaRPr lang="cs-CZ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34120" y="2319992"/>
            <a:ext cx="1735931" cy="4786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34120" y="2890084"/>
            <a:ext cx="2171700" cy="6215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34120" y="3696962"/>
            <a:ext cx="2235994" cy="4786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34120" y="4460099"/>
            <a:ext cx="1335881" cy="485775"/>
          </a:xfrm>
          <a:prstGeom prst="rect">
            <a:avLst/>
          </a:prstGeom>
        </p:spPr>
      </p:pic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40D3D6D4-F93C-4616-8D0C-398AE1874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16</a:t>
            </a:fld>
            <a:endParaRPr lang="sk-SK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D335F4-0734-4E82-A0FB-671FD59D6102}"/>
              </a:ext>
            </a:extLst>
          </p:cNvPr>
          <p:cNvSpPr txBox="1"/>
          <p:nvPr/>
        </p:nvSpPr>
        <p:spPr>
          <a:xfrm>
            <a:off x="80686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9F98D8-CEA1-4A3A-8A7B-940AA9C88127}"/>
              </a:ext>
            </a:extLst>
          </p:cNvPr>
          <p:cNvSpPr>
            <a:spLocks noChangeAspect="1"/>
          </p:cNvSpPr>
          <p:nvPr/>
        </p:nvSpPr>
        <p:spPr>
          <a:xfrm>
            <a:off x="794973" y="139145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D4A5913-A069-4485-9E12-48753E7AA54D}"/>
              </a:ext>
            </a:extLst>
          </p:cNvPr>
          <p:cNvSpPr>
            <a:spLocks noChangeAspect="1"/>
          </p:cNvSpPr>
          <p:nvPr/>
        </p:nvSpPr>
        <p:spPr>
          <a:xfrm>
            <a:off x="794973" y="238173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8C9CAE3-D7B7-4976-98AF-87BA5FF492EF}"/>
              </a:ext>
            </a:extLst>
          </p:cNvPr>
          <p:cNvSpPr>
            <a:spLocks noChangeAspect="1"/>
          </p:cNvSpPr>
          <p:nvPr/>
        </p:nvSpPr>
        <p:spPr>
          <a:xfrm>
            <a:off x="794973" y="303589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60ED051-7CCF-4350-9659-D6C02F744CF1}"/>
              </a:ext>
            </a:extLst>
          </p:cNvPr>
          <p:cNvSpPr>
            <a:spLocks noChangeAspect="1"/>
          </p:cNvSpPr>
          <p:nvPr/>
        </p:nvSpPr>
        <p:spPr>
          <a:xfrm>
            <a:off x="794973" y="374202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07F2A70-BA3F-469D-AB10-952B7AE7CED6}"/>
              </a:ext>
            </a:extLst>
          </p:cNvPr>
          <p:cNvSpPr>
            <a:spLocks noChangeAspect="1"/>
          </p:cNvSpPr>
          <p:nvPr/>
        </p:nvSpPr>
        <p:spPr>
          <a:xfrm>
            <a:off x="794973" y="451546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FCBC2F-77FB-4751-85D1-6154D8C5E200}"/>
              </a:ext>
            </a:extLst>
          </p:cNvPr>
          <p:cNvSpPr>
            <a:spLocks noChangeAspect="1"/>
          </p:cNvSpPr>
          <p:nvPr/>
        </p:nvSpPr>
        <p:spPr>
          <a:xfrm>
            <a:off x="794973" y="538207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CE51DA-4AB6-4BC4-A5EC-48FC9849FA8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669812" y="5661497"/>
            <a:ext cx="190500" cy="190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4ECCFF-62E7-484B-AC9A-98A6BF49AF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9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252000">
              <a:spcAft>
                <a:spcPts val="600"/>
              </a:spcAft>
            </a:pPr>
            <a:r>
              <a:rPr lang="cs-CZ" dirty="0">
                <a:solidFill>
                  <a:srgbClr val="5D5D8D"/>
                </a:solidFill>
                <a:latin typeface="+mj-lt"/>
                <a:cs typeface="Arial"/>
              </a:rPr>
              <a:t>Učitel rozdá žákům barevné kartičky.</a:t>
            </a:r>
          </a:p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</a:pPr>
            <a:endParaRPr lang="sk-SK" sz="1100" dirty="0">
              <a:latin typeface="Arial"/>
              <a:cs typeface="Arial"/>
            </a:endParaRPr>
          </a:p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</a:pPr>
            <a:endParaRPr lang="sk-SK" sz="1100" dirty="0">
              <a:latin typeface="Arial"/>
              <a:cs typeface="Arial"/>
            </a:endParaRPr>
          </a:p>
          <a:p>
            <a:pPr marL="720000">
              <a:spcBef>
                <a:spcPts val="660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</a:pPr>
            <a:br>
              <a:rPr lang="sk-SK" dirty="0">
                <a:latin typeface="Arial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Mysli si, že si postava jako </a:t>
            </a:r>
            <a:r>
              <a:rPr lang="cs-CZ" sz="2000" b="1" dirty="0" err="1">
                <a:latin typeface="+mj-lt"/>
                <a:cs typeface="Arial"/>
              </a:rPr>
              <a:t>Nano</a:t>
            </a:r>
            <a:r>
              <a:rPr lang="cs-CZ" sz="2000" dirty="0">
                <a:latin typeface="+mj-lt"/>
                <a:cs typeface="Arial"/>
              </a:rPr>
              <a:t> nebo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a že instrukce na kartičce jsou tvůj scénář.</a:t>
            </a:r>
          </a:p>
          <a:p>
            <a:pPr marL="720000">
              <a:spcAft>
                <a:spcPts val="2400"/>
              </a:spcAft>
              <a:buClr>
                <a:schemeClr val="accent1">
                  <a:lumMod val="75000"/>
                </a:schemeClr>
              </a:buClr>
            </a:pPr>
            <a:r>
              <a:rPr lang="cs-CZ" sz="2000" dirty="0">
                <a:latin typeface="+mj-lt"/>
                <a:cs typeface="Arial"/>
              </a:rPr>
              <a:t>Reaguj pouze, když uslyšíš řádek ze své kartičky. Potom se řiď instrukcemi:</a:t>
            </a:r>
          </a:p>
          <a:p>
            <a:pPr marL="2340000" lvl="2"/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– postav se</a:t>
            </a:r>
          </a:p>
          <a:p>
            <a:pPr marL="2340000" lvl="2"/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– přečti svou větu</a:t>
            </a:r>
          </a:p>
          <a:p>
            <a:pPr marL="2340000" lvl="2"/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– sedni si</a:t>
            </a:r>
            <a:endParaRPr lang="cs-CZ" sz="22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DD683487-96B9-45FF-92EB-33EA9F0B7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</a:t>
            </a:fld>
            <a:endParaRPr lang="sk-SK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F1F3C4-EFFD-4EED-831D-0DFCD6987A18}"/>
              </a:ext>
            </a:extLst>
          </p:cNvPr>
          <p:cNvSpPr txBox="1"/>
          <p:nvPr/>
        </p:nvSpPr>
        <p:spPr>
          <a:xfrm>
            <a:off x="76165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Rozesíláme a přijímáme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CB5F4D-FE01-4FB7-869B-2FC2B1C755F4}"/>
              </a:ext>
            </a:extLst>
          </p:cNvPr>
          <p:cNvSpPr>
            <a:spLocks noChangeAspect="1"/>
          </p:cNvSpPr>
          <p:nvPr/>
        </p:nvSpPr>
        <p:spPr>
          <a:xfrm>
            <a:off x="874800" y="334281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Google Shape;785;p44">
            <a:extLst>
              <a:ext uri="{FF2B5EF4-FFF2-40B4-BE49-F238E27FC236}">
                <a16:creationId xmlns:a16="http://schemas.microsoft.com/office/drawing/2014/main" id="{346F3439-FF9D-471E-B4F2-52D6C2FA984A}"/>
              </a:ext>
            </a:extLst>
          </p:cNvPr>
          <p:cNvSpPr/>
          <p:nvPr/>
        </p:nvSpPr>
        <p:spPr>
          <a:xfrm>
            <a:off x="439551" y="1921200"/>
            <a:ext cx="2473557" cy="787054"/>
          </a:xfrm>
          <a:prstGeom prst="rect">
            <a:avLst/>
          </a:prstGeom>
          <a:solidFill>
            <a:srgbClr val="EDF6F9"/>
          </a:solidFill>
          <a:ln w="635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44000" rIns="91425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300"/>
              </a:spcAft>
              <a:buNone/>
            </a:pPr>
            <a:r>
              <a:rPr lang="sk-SK" sz="1000" b="1" dirty="0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(Štartovací kartička)</a:t>
            </a:r>
            <a:endParaRPr sz="1000" b="1" dirty="0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Učitel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 </a:t>
            </a:r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zarecitovuje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 nebo </a:t>
            </a:r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zazpívá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:</a:t>
            </a:r>
            <a:endParaRPr sz="1000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k-SK" sz="1100" b="1" i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Prší, prší, jen sa leje,</a:t>
            </a:r>
            <a:endParaRPr sz="1100" b="1" i="1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786;p44">
            <a:extLst>
              <a:ext uri="{FF2B5EF4-FFF2-40B4-BE49-F238E27FC236}">
                <a16:creationId xmlns:a16="http://schemas.microsoft.com/office/drawing/2014/main" id="{6E7FF09A-153A-42D0-ADE5-29BD29733623}"/>
              </a:ext>
            </a:extLst>
          </p:cNvPr>
          <p:cNvSpPr/>
          <p:nvPr/>
        </p:nvSpPr>
        <p:spPr>
          <a:xfrm>
            <a:off x="3041688" y="1921200"/>
            <a:ext cx="2804080" cy="791242"/>
          </a:xfrm>
          <a:prstGeom prst="rect">
            <a:avLst/>
          </a:prstGeom>
          <a:solidFill>
            <a:srgbClr val="F2EFF5"/>
          </a:solidFill>
          <a:ln w="635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72000" rIns="0" bIns="72000" anchor="ctr" anchorCtr="0">
            <a:noAutofit/>
          </a:bodyPr>
          <a:lstStyle/>
          <a:p>
            <a:pPr algn="ctr"/>
            <a:r>
              <a:rPr lang="sk-SK" sz="1000" b="1" dirty="0" err="1">
                <a:solidFill>
                  <a:srgbClr val="366092"/>
                </a:solidFill>
                <a:cs typeface="Calibri"/>
                <a:sym typeface="Calibri"/>
              </a:rPr>
              <a:t>Když</a:t>
            </a:r>
            <a:r>
              <a:rPr lang="sk-SK" sz="1000" b="1" dirty="0">
                <a:solidFill>
                  <a:srgbClr val="366092"/>
                </a:solidFill>
                <a:cs typeface="Calibri"/>
                <a:sym typeface="Calibri"/>
              </a:rPr>
              <a:t> uslyšíš:</a:t>
            </a:r>
            <a:endParaRPr sz="1000" b="1" dirty="0">
              <a:solidFill>
                <a:srgbClr val="366092"/>
              </a:solidFill>
              <a:cs typeface="Calibri"/>
              <a:sym typeface="Calibri"/>
            </a:endParaRPr>
          </a:p>
          <a:p>
            <a:pPr marL="0" marR="0" lvl="0" indent="0" algn="ctr" rtl="0">
              <a:spcAft>
                <a:spcPts val="0"/>
              </a:spcAft>
              <a:buNone/>
            </a:pPr>
            <a:r>
              <a:rPr lang="sk-SK" sz="1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Prší, prší, len sa leje,</a:t>
            </a:r>
            <a:endParaRPr sz="1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postav </a:t>
            </a:r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se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 a zarecituj nebo </a:t>
            </a:r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zazpívej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 (</a:t>
            </a:r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pak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 si </a:t>
            </a:r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sedni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):</a:t>
            </a:r>
            <a:endParaRPr sz="1000" dirty="0"/>
          </a:p>
          <a:p>
            <a:pPr lvl="0" algn="ctr"/>
            <a:r>
              <a:rPr lang="sk-SK" sz="1100" b="1" i="1" dirty="0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kam koníčky </a:t>
            </a:r>
            <a:r>
              <a:rPr lang="sk-SK" sz="1100" b="1" i="1" dirty="0" err="1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pojedeme</a:t>
            </a:r>
            <a:r>
              <a:rPr lang="sk-SK" sz="1100" b="1" i="1" dirty="0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,</a:t>
            </a:r>
            <a:endParaRPr sz="1100" b="1" i="1" dirty="0">
              <a:solidFill>
                <a:srgbClr val="C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7" name="Google Shape;818;p46">
            <a:extLst>
              <a:ext uri="{FF2B5EF4-FFF2-40B4-BE49-F238E27FC236}">
                <a16:creationId xmlns:a16="http://schemas.microsoft.com/office/drawing/2014/main" id="{B849EC9D-CAA9-4D4F-BDA6-C853EFC992BF}"/>
              </a:ext>
            </a:extLst>
          </p:cNvPr>
          <p:cNvSpPr/>
          <p:nvPr/>
        </p:nvSpPr>
        <p:spPr>
          <a:xfrm>
            <a:off x="5963488" y="1921200"/>
            <a:ext cx="2772000" cy="813332"/>
          </a:xfrm>
          <a:prstGeom prst="rect">
            <a:avLst/>
          </a:prstGeom>
          <a:solidFill>
            <a:schemeClr val="lt1"/>
          </a:solidFill>
          <a:ln w="635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44000" rIns="91425" bIns="144000" anchor="ctr" anchorCtr="0">
            <a:noAutofit/>
          </a:bodyPr>
          <a:lstStyle/>
          <a:p>
            <a:pPr lvl="0" algn="ctr"/>
            <a:r>
              <a:rPr lang="sk-SK" sz="1000" b="1" dirty="0" err="1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Když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 uslyšíš:</a:t>
            </a:r>
            <a:endParaRPr sz="10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sk-SK" sz="10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kam koníčky </a:t>
            </a:r>
            <a:r>
              <a:rPr lang="sk-SK" sz="1000" i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pojedeme</a:t>
            </a:r>
            <a:r>
              <a:rPr lang="sk-SK" sz="10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, </a:t>
            </a:r>
            <a:endParaRPr sz="1000" dirty="0"/>
          </a:p>
          <a:p>
            <a:pPr lvl="0" algn="ctr"/>
            <a:r>
              <a:rPr lang="it-IT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postav se a </a:t>
            </a:r>
            <a:r>
              <a:rPr lang="sk-SK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zarecituj nebo </a:t>
            </a:r>
            <a:r>
              <a:rPr lang="it-IT" sz="1000" b="1" dirty="0">
                <a:solidFill>
                  <a:srgbClr val="366092"/>
                </a:solidFill>
                <a:ea typeface="Calibri"/>
                <a:cs typeface="Calibri"/>
                <a:sym typeface="Calibri"/>
              </a:rPr>
              <a:t>zazpívej (pak si sedni)</a:t>
            </a:r>
            <a:r>
              <a:rPr lang="sk-SK" sz="1000" b="1" dirty="0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0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sk-SK" sz="1100" b="1" i="1" dirty="0" err="1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pojedeme</a:t>
            </a:r>
            <a:r>
              <a:rPr lang="sk-SK" sz="1100" b="1" i="1" dirty="0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 na </a:t>
            </a:r>
            <a:r>
              <a:rPr lang="sk-SK" sz="1100" b="1" i="1" dirty="0" err="1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luka</a:t>
            </a:r>
            <a:r>
              <a:rPr lang="sk-SK" sz="1100" b="1" i="1" dirty="0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,</a:t>
            </a:r>
            <a:endParaRPr sz="1100" b="1" i="1" dirty="0">
              <a:solidFill>
                <a:srgbClr val="C00000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64000" y="1548000"/>
            <a:ext cx="7416000" cy="2592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52000" bIns="144000">
            <a:noAutofit/>
          </a:bodyPr>
          <a:lstStyle/>
          <a:p>
            <a:pPr marL="432000">
              <a:spcAft>
                <a:spcPts val="18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Jak jsi věděl, kdy se máš postavit a říct svou větu – tedy reagovat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na událost? Co bylo pro tebe signálem?</a:t>
            </a:r>
          </a:p>
          <a:p>
            <a:pPr marL="432000">
              <a:spcAft>
                <a:spcPts val="18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Kdo všechno mohl slyšet řádky písně (čili zprávy pro ostatní)?</a:t>
            </a:r>
          </a:p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Co se stalo, když mělo více žáků stejné kartičky?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Co myslíš, že se stane v </a:t>
            </a:r>
            <a:r>
              <a:rPr lang="cs-CZ" b="1" dirty="0" err="1">
                <a:solidFill>
                  <a:schemeClr val="bg1"/>
                </a:solidFill>
              </a:rPr>
              <a:t>Scratchi</a:t>
            </a:r>
            <a:r>
              <a:rPr lang="cs-CZ" b="1" dirty="0">
                <a:solidFill>
                  <a:schemeClr val="bg1"/>
                </a:solidFill>
              </a:rPr>
              <a:t>, když bude mít více postav scénář se stejnou hlavičkou </a:t>
            </a:r>
            <a:r>
              <a:rPr lang="cs-CZ" b="1" dirty="0">
                <a:solidFill>
                  <a:srgbClr val="FA8000"/>
                </a:solidFill>
              </a:rPr>
              <a:t>po obdržení zprávy </a:t>
            </a:r>
            <a:r>
              <a:rPr lang="cs-CZ" i="1" dirty="0">
                <a:solidFill>
                  <a:srgbClr val="FA8000"/>
                </a:solidFill>
              </a:rPr>
              <a:t>zpráva1</a:t>
            </a:r>
            <a:r>
              <a:rPr lang="cs-CZ" b="1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29938" y="4822057"/>
            <a:ext cx="7084124" cy="1187196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07E6EB5B-F903-4966-B280-F923CAE7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</a:t>
            </a:fld>
            <a:endParaRPr lang="sk-SK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525A610-4F6D-4FBD-9E67-7593D5818378}"/>
              </a:ext>
            </a:extLst>
          </p:cNvPr>
          <p:cNvSpPr/>
          <p:nvPr/>
        </p:nvSpPr>
        <p:spPr>
          <a:xfrm>
            <a:off x="1086116" y="183503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DAC90F-BA43-4CB4-BFC4-A3502246FBA5}"/>
              </a:ext>
            </a:extLst>
          </p:cNvPr>
          <p:cNvSpPr/>
          <p:nvPr/>
        </p:nvSpPr>
        <p:spPr>
          <a:xfrm>
            <a:off x="1086116" y="260573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E97A91-9611-422B-86F7-BF69290ACA88}"/>
              </a:ext>
            </a:extLst>
          </p:cNvPr>
          <p:cNvSpPr/>
          <p:nvPr/>
        </p:nvSpPr>
        <p:spPr>
          <a:xfrm>
            <a:off x="1086116" y="309015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9C19CE-FA9A-47ED-BCD0-F3DF5566F3F3}"/>
              </a:ext>
            </a:extLst>
          </p:cNvPr>
          <p:cNvSpPr txBox="1"/>
          <p:nvPr/>
        </p:nvSpPr>
        <p:spPr>
          <a:xfrm>
            <a:off x="7834315" y="1475244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8FB642-608F-4E13-AE66-6225BD983544}"/>
              </a:ext>
            </a:extLst>
          </p:cNvPr>
          <p:cNvSpPr txBox="1"/>
          <p:nvPr/>
        </p:nvSpPr>
        <p:spPr>
          <a:xfrm>
            <a:off x="76165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Rozesíláme a přijímáme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3.3.2</a:t>
            </a:r>
          </a:p>
          <a:p>
            <a:pPr lvl="0" algn="ctr">
              <a:spcBef>
                <a:spcPts val="600"/>
              </a:spcBef>
            </a:pPr>
            <a:r>
              <a:rPr lang="cs-CZ" sz="40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Na začátek: </a:t>
            </a:r>
            <a:r>
              <a:rPr lang="cs-CZ" sz="52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Reaguje jeden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04A29085-5F09-443E-8C8E-687216DB7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4</a:t>
            </a:fld>
            <a:endParaRPr lang="sk-SK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ACCBD6-D982-40AB-A5BB-205FC0B5FA43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Rozesíláme zprávy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lvl="0" algn="ctr"/>
            <a:r>
              <a:rPr lang="cs-CZ" sz="2000" dirty="0">
                <a:solidFill>
                  <a:prstClr val="black"/>
                </a:solidFill>
                <a:cs typeface="Arial"/>
              </a:rPr>
              <a:t>Pokračuj so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endParaRPr lang="cs-CZ" sz="2000" dirty="0">
              <a:solidFill>
                <a:prstClr val="black"/>
              </a:solidFill>
              <a:cs typeface="Arial"/>
            </a:endParaRPr>
          </a:p>
          <a:p>
            <a:pPr marL="720000" lvl="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 	  případně se souborem 32-Spoločenství postáv </a:t>
            </a:r>
            <a:br>
              <a:rPr lang="cs-CZ" sz="1400" dirty="0">
                <a:solidFill>
                  <a:prstClr val="black"/>
                </a:solidFill>
                <a:cs typeface="Arial"/>
              </a:rPr>
            </a:br>
            <a:r>
              <a:rPr lang="cs-CZ" sz="1400" dirty="0">
                <a:solidFill>
                  <a:prstClr val="black"/>
                </a:solidFill>
                <a:cs typeface="Arial"/>
              </a:rPr>
              <a:t>			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jako 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do svého počítače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pozměň název projektu</a:t>
            </a:r>
            <a:endParaRPr lang="cs-CZ" sz="2200" dirty="0">
              <a:solidFill>
                <a:prstClr val="black"/>
              </a:solidFill>
              <a:cs typeface="Arial"/>
            </a:endParaRPr>
          </a:p>
          <a:p>
            <a:pPr marL="720000">
              <a:spcBef>
                <a:spcPts val="1200"/>
              </a:spcBef>
            </a:pPr>
            <a:r>
              <a:rPr lang="cs-CZ" sz="2000" dirty="0">
                <a:latin typeface="+mj-lt"/>
                <a:cs typeface="Arial"/>
              </a:rPr>
              <a:t>Zvol </a:t>
            </a:r>
            <a:r>
              <a:rPr lang="cs-CZ" sz="2000" b="1" dirty="0" err="1">
                <a:latin typeface="+mj-lt"/>
                <a:cs typeface="Arial"/>
              </a:rPr>
              <a:t>Nana</a:t>
            </a:r>
            <a:r>
              <a:rPr lang="cs-CZ" sz="2000" dirty="0">
                <a:latin typeface="+mj-lt"/>
                <a:cs typeface="Arial"/>
              </a:rPr>
              <a:t> a naprogramuj pro něj toto chování:</a:t>
            </a:r>
          </a:p>
          <a:p>
            <a:pPr marL="720000">
              <a:spcAft>
                <a:spcPts val="1200"/>
              </a:spcAft>
            </a:pPr>
            <a:r>
              <a:rPr lang="cs-CZ" sz="2000" dirty="0">
                <a:latin typeface="+mj-lt"/>
                <a:cs typeface="Arial"/>
              </a:rPr>
              <a:t>Když na něj klikneme,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vyskočí do výšky a sesedne zpět.</a:t>
            </a:r>
          </a:p>
          <a:p>
            <a:pPr marL="720000"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  <a:latin typeface="+mj-lt"/>
                <a:cs typeface="Arial"/>
              </a:rPr>
              <a:t>(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scénář na teleportování </a:t>
            </a:r>
            <a:r>
              <a:rPr lang="cs-CZ" b="1" dirty="0" err="1">
                <a:solidFill>
                  <a:srgbClr val="C00000"/>
                </a:solidFill>
                <a:latin typeface="+mj-lt"/>
                <a:cs typeface="Arial"/>
              </a:rPr>
              <a:t>Nanovi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 zachovej</a:t>
            </a:r>
            <a:r>
              <a:rPr lang="cs-CZ" dirty="0">
                <a:solidFill>
                  <a:schemeClr val="tx1"/>
                </a:solidFill>
                <a:latin typeface="+mj-lt"/>
                <a:cs typeface="Arial"/>
              </a:rPr>
              <a:t>, ještě ho později použiješ)</a:t>
            </a:r>
          </a:p>
          <a:p>
            <a:pPr marL="342900" indent="-342900">
              <a:spcAft>
                <a:spcPts val="600"/>
              </a:spcAft>
              <a:buFont typeface="Wingdings" charset="2"/>
              <a:buChar char="u"/>
            </a:pPr>
            <a:endParaRPr lang="sk-SK" sz="2400" dirty="0">
              <a:latin typeface="+mj-lt"/>
              <a:cs typeface="Arial"/>
            </a:endParaRPr>
          </a:p>
          <a:p>
            <a:pPr marL="342900" indent="-342900">
              <a:spcAft>
                <a:spcPts val="600"/>
              </a:spcAft>
              <a:buFont typeface="Wingdings" charset="2"/>
              <a:buChar char="u"/>
            </a:pPr>
            <a:endParaRPr lang="sk-SK" sz="2400" dirty="0">
              <a:latin typeface="+mj-lt"/>
              <a:cs typeface="Arial"/>
            </a:endParaRPr>
          </a:p>
          <a:p>
            <a:pPr marL="342900" indent="-342900">
              <a:spcAft>
                <a:spcPts val="600"/>
              </a:spcAft>
              <a:buFont typeface="Wingdings" charset="2"/>
              <a:buChar char="u"/>
            </a:pPr>
            <a:endParaRPr lang="sk-SK" sz="2400" dirty="0">
              <a:latin typeface="+mj-lt"/>
              <a:cs typeface="Arial"/>
            </a:endParaRPr>
          </a:p>
          <a:p>
            <a:pPr marL="342900" indent="-342900">
              <a:spcAft>
                <a:spcPts val="600"/>
              </a:spcAft>
              <a:buFont typeface="Wingdings" charset="2"/>
              <a:buChar char="u"/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428646" y="3867106"/>
            <a:ext cx="6566535" cy="21697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520" y="2232406"/>
            <a:ext cx="724581" cy="707924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3861CD05-CE25-4365-8048-A04F473D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5</a:t>
            </a:fld>
            <a:endParaRPr lang="sk-SK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C99C7-E911-49DB-BF42-146545F85BAF}"/>
              </a:ext>
            </a:extLst>
          </p:cNvPr>
          <p:cNvSpPr txBox="1"/>
          <p:nvPr/>
        </p:nvSpPr>
        <p:spPr>
          <a:xfrm>
            <a:off x="86833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 začátek: Reaguje jeden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54DEBF-8A57-45C9-9A79-C788D668F08B}"/>
              </a:ext>
            </a:extLst>
          </p:cNvPr>
          <p:cNvSpPr>
            <a:spLocks noChangeAspect="1"/>
          </p:cNvSpPr>
          <p:nvPr/>
        </p:nvSpPr>
        <p:spPr>
          <a:xfrm>
            <a:off x="874800" y="237036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2D29BC-3C1F-41BF-8956-DF119AA4A5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4119" y="3669991"/>
            <a:ext cx="282893" cy="282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B2D227-7334-421C-A3A4-F5F58B3950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4120" y="4452427"/>
            <a:ext cx="282893" cy="282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50231D-BE12-4C7A-8507-10FE09EA9F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5381" y="4310981"/>
            <a:ext cx="282893" cy="282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D4AF2E-DA57-4E5B-9A4F-A2A8C8D9C0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4220" y="3644474"/>
            <a:ext cx="282893" cy="282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412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 algn="ctr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endParaRPr lang="en-US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>
                <a:latin typeface="+mj-lt"/>
                <a:cs typeface="Arial"/>
              </a:rPr>
              <a:t>Nanovo</a:t>
            </a:r>
            <a:r>
              <a:rPr lang="cs-CZ" sz="2000" dirty="0">
                <a:latin typeface="+mj-lt"/>
                <a:cs typeface="Arial"/>
              </a:rPr>
              <a:t> chování uprav takto:</a:t>
            </a: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Když na </a:t>
            </a:r>
            <a:r>
              <a:rPr lang="cs-CZ" sz="2000" b="1" dirty="0" err="1">
                <a:latin typeface="+mj-lt"/>
                <a:cs typeface="Arial"/>
              </a:rPr>
              <a:t>Nana</a:t>
            </a:r>
            <a:r>
              <a:rPr lang="cs-CZ" sz="2000" dirty="0">
                <a:latin typeface="+mj-lt"/>
                <a:cs typeface="Arial"/>
              </a:rPr>
              <a:t> klikneme, nejdřív se teleportuje, a potom vyšle zprávu </a:t>
            </a:r>
            <a:r>
              <a:rPr lang="cs-CZ" sz="2000" i="1" dirty="0">
                <a:solidFill>
                  <a:srgbClr val="FA8000"/>
                </a:solidFill>
              </a:rPr>
              <a:t>vyskoč!</a:t>
            </a:r>
            <a:r>
              <a:rPr lang="cs-CZ" sz="2000" b="1" dirty="0">
                <a:latin typeface="+mj-lt"/>
                <a:cs typeface="Arial"/>
              </a:rPr>
              <a:t> 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zareaguje – vyskočí a snese se zpět na stejné místo.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129" y="4222013"/>
            <a:ext cx="724581" cy="70792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02320" y="1730072"/>
            <a:ext cx="7416000" cy="1224000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80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Co by se stalo, kdyby  </a:t>
            </a:r>
            <a:r>
              <a:rPr lang="cs-CZ" b="1" dirty="0" err="1">
                <a:solidFill>
                  <a:schemeClr val="bg1"/>
                </a:solidFill>
              </a:rPr>
              <a:t>Nano</a:t>
            </a:r>
            <a:r>
              <a:rPr lang="cs-CZ" b="1" dirty="0">
                <a:solidFill>
                  <a:schemeClr val="bg1"/>
                </a:solidFill>
              </a:rPr>
              <a:t> vyslal zprávu </a:t>
            </a:r>
            <a:r>
              <a:rPr lang="cs-CZ" i="1" dirty="0">
                <a:solidFill>
                  <a:srgbClr val="FA8000"/>
                </a:solidFill>
              </a:rPr>
              <a:t>vyskoč!</a:t>
            </a:r>
            <a:r>
              <a:rPr lang="cs-CZ" b="1" dirty="0">
                <a:solidFill>
                  <a:schemeClr val="bg1"/>
                </a:solidFill>
              </a:rPr>
              <a:t>, ale žádná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postava by neměla blok </a:t>
            </a:r>
            <a:r>
              <a:rPr lang="cs-CZ" b="1" dirty="0">
                <a:solidFill>
                  <a:srgbClr val="FA8000"/>
                </a:solidFill>
              </a:rPr>
              <a:t>po obdržení zprávy </a:t>
            </a:r>
            <a:r>
              <a:rPr lang="cs-CZ" i="1" dirty="0">
                <a:solidFill>
                  <a:srgbClr val="FA8000"/>
                </a:solidFill>
              </a:rPr>
              <a:t>vyskoč!</a:t>
            </a:r>
            <a:r>
              <a:rPr lang="cs-CZ" b="1" i="1" dirty="0">
                <a:solidFill>
                  <a:schemeClr val="bg1"/>
                </a:solidFill>
              </a:rPr>
              <a:t> – </a:t>
            </a:r>
            <a:r>
              <a:rPr lang="cs-CZ" b="1" dirty="0">
                <a:solidFill>
                  <a:schemeClr val="bg1"/>
                </a:solidFill>
              </a:rPr>
              <a:t>tedy jestli by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 err="1">
                <a:solidFill>
                  <a:schemeClr val="bg1"/>
                </a:solidFill>
              </a:rPr>
              <a:t>Nana</a:t>
            </a:r>
            <a:r>
              <a:rPr lang="cs-CZ" b="1" dirty="0">
                <a:solidFill>
                  <a:schemeClr val="bg1"/>
                </a:solidFill>
              </a:rPr>
              <a:t> nikdo „neposlouchal“?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3C3A3C01-7724-427C-AEC2-AE7F68C97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6</a:t>
            </a:fld>
            <a:endParaRPr lang="sk-SK" b="1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7A422C2-8A98-4CC4-BAA5-83CDD995A9D2}"/>
              </a:ext>
            </a:extLst>
          </p:cNvPr>
          <p:cNvSpPr/>
          <p:nvPr/>
        </p:nvSpPr>
        <p:spPr>
          <a:xfrm>
            <a:off x="1086116" y="1936638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79FB45-6EF8-4F6A-AD6E-0CBC33752619}"/>
              </a:ext>
            </a:extLst>
          </p:cNvPr>
          <p:cNvSpPr txBox="1"/>
          <p:nvPr/>
        </p:nvSpPr>
        <p:spPr>
          <a:xfrm>
            <a:off x="7863343" y="1642156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6DAC5A-CB6B-45A5-9441-637FAFE0B7D6}"/>
              </a:ext>
            </a:extLst>
          </p:cNvPr>
          <p:cNvSpPr>
            <a:spLocks noChangeAspect="1"/>
          </p:cNvSpPr>
          <p:nvPr/>
        </p:nvSpPr>
        <p:spPr>
          <a:xfrm>
            <a:off x="874800" y="448944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7A5F1B-FF4F-4874-B6B0-2366BAC93831}"/>
              </a:ext>
            </a:extLst>
          </p:cNvPr>
          <p:cNvSpPr txBox="1"/>
          <p:nvPr/>
        </p:nvSpPr>
        <p:spPr>
          <a:xfrm>
            <a:off x="86833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 začátek: Reaguje jeden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7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cs-CZ" sz="2000" dirty="0">
                <a:cs typeface="Arial"/>
              </a:rPr>
              <a:t>Nyní zvol </a:t>
            </a:r>
            <a:r>
              <a:rPr lang="cs-CZ" sz="2000" b="1" dirty="0">
                <a:cs typeface="Arial"/>
              </a:rPr>
              <a:t>Gigu</a:t>
            </a:r>
            <a:r>
              <a:rPr lang="cs-CZ" sz="2000" dirty="0">
                <a:cs typeface="Arial"/>
              </a:rPr>
              <a:t>. Moc by se chtěla s ostatními kamarádit.</a:t>
            </a:r>
          </a:p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Naprogramuj toto: Když na ni klikneme, vyšle zprávu</a:t>
            </a:r>
            <a:br>
              <a:rPr lang="cs-CZ" sz="2000" dirty="0">
                <a:cs typeface="Arial"/>
              </a:rPr>
            </a:br>
            <a:r>
              <a:rPr lang="cs-CZ" sz="2000" i="1" dirty="0">
                <a:solidFill>
                  <a:srgbClr val="FA8000"/>
                </a:solidFill>
              </a:rPr>
              <a:t>buďme kamarádi</a:t>
            </a:r>
            <a:r>
              <a:rPr lang="cs-CZ" sz="2000" dirty="0">
                <a:cs typeface="Arial"/>
              </a:rPr>
              <a:t>.</a:t>
            </a:r>
            <a:endParaRPr lang="cs-CZ" sz="2000" i="1" dirty="0">
              <a:solidFill>
                <a:srgbClr val="C88330"/>
              </a:solidFill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/>
            <a:r>
              <a:rPr lang="cs-CZ" sz="2000" dirty="0">
                <a:latin typeface="+mj-lt"/>
                <a:cs typeface="Arial"/>
              </a:rPr>
              <a:t>Prozatím bude na tuto zprávu reagovat jen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Zvol ji a sestav pro ni jednoduchou reakci z bloků: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00" y="4806366"/>
            <a:ext cx="603504" cy="7802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30" y="1826082"/>
            <a:ext cx="663751" cy="9134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768043" y="4806366"/>
            <a:ext cx="6696837" cy="696087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4A190C3D-9D32-4F0B-8402-AF399155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7</a:t>
            </a:fld>
            <a:endParaRPr lang="sk-SK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053CE5-62A1-4FA1-BFF0-93BCB58C81D7}"/>
              </a:ext>
            </a:extLst>
          </p:cNvPr>
          <p:cNvSpPr>
            <a:spLocks noChangeAspect="1"/>
          </p:cNvSpPr>
          <p:nvPr/>
        </p:nvSpPr>
        <p:spPr>
          <a:xfrm>
            <a:off x="874800" y="182608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14F73B-F93A-4489-A002-816189B16C19}"/>
              </a:ext>
            </a:extLst>
          </p:cNvPr>
          <p:cNvSpPr txBox="1"/>
          <p:nvPr/>
        </p:nvSpPr>
        <p:spPr>
          <a:xfrm>
            <a:off x="86833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 začátek: Reaguje jeden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1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1100" dirty="0">
              <a:latin typeface="+mj-lt"/>
              <a:cs typeface="Arial"/>
            </a:endParaRPr>
          </a:p>
          <a:p>
            <a:pPr marL="720000">
              <a:spcAft>
                <a:spcPts val="1800"/>
              </a:spcAft>
            </a:pPr>
            <a:r>
              <a:rPr lang="cs-CZ" sz="2000" dirty="0">
                <a:latin typeface="+mj-lt"/>
                <a:cs typeface="Arial"/>
              </a:rPr>
              <a:t>Naprogramuj tento „příběh“:</a:t>
            </a:r>
          </a:p>
          <a:p>
            <a:pPr marL="720000">
              <a:spcAft>
                <a:spcPts val="1200"/>
              </a:spcAft>
            </a:pPr>
            <a:r>
              <a:rPr lang="cs-CZ" sz="2000" dirty="0">
                <a:latin typeface="+mj-lt"/>
                <a:cs typeface="Arial"/>
              </a:rPr>
              <a:t>Když klikneme na </a:t>
            </a:r>
            <a:r>
              <a:rPr lang="cs-CZ" sz="2000" b="1" dirty="0">
                <a:latin typeface="+mj-lt"/>
                <a:cs typeface="Arial"/>
              </a:rPr>
              <a:t>Gigu</a:t>
            </a:r>
            <a:r>
              <a:rPr lang="cs-CZ" sz="2000" dirty="0">
                <a:latin typeface="+mj-lt"/>
                <a:cs typeface="Arial"/>
              </a:rPr>
              <a:t>, přijde k </a:t>
            </a:r>
            <a:r>
              <a:rPr lang="cs-CZ" sz="2000" b="1" dirty="0" err="1">
                <a:latin typeface="+mj-lt"/>
                <a:cs typeface="Arial"/>
              </a:rPr>
              <a:t>Teře</a:t>
            </a:r>
            <a:r>
              <a:rPr lang="cs-CZ" sz="2000" dirty="0">
                <a:latin typeface="+mj-lt"/>
                <a:cs typeface="Arial"/>
              </a:rPr>
              <a:t> a na 2 sekundy v bublině „řekne“: </a:t>
            </a:r>
            <a:r>
              <a:rPr lang="cs-CZ" sz="2000" i="1" dirty="0">
                <a:solidFill>
                  <a:srgbClr val="4C1DFA"/>
                </a:solidFill>
                <a:latin typeface="+mj-lt"/>
                <a:cs typeface="Arial"/>
              </a:rPr>
              <a:t>Ahoj, já jsem Giga. A ty?</a:t>
            </a:r>
            <a:r>
              <a:rPr lang="cs-CZ" sz="2000" dirty="0">
                <a:solidFill>
                  <a:srgbClr val="4C1DFA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Potom vyšle zprávu </a:t>
            </a:r>
            <a:r>
              <a:rPr lang="cs-CZ" sz="2000" i="1" dirty="0">
                <a:solidFill>
                  <a:srgbClr val="FA8000"/>
                </a:solidFill>
                <a:latin typeface="+mj-lt"/>
              </a:rPr>
              <a:t>buďme kamarádi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1200"/>
              </a:spcAft>
            </a:pP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zareaguje: vyskočí do výšky, snese se pomalu zpět a v bublině </a:t>
            </a:r>
            <a:r>
              <a:rPr lang="cs-CZ" sz="2000" dirty="0">
                <a:cs typeface="Arial"/>
              </a:rPr>
              <a:t>„řekne“: </a:t>
            </a:r>
            <a:r>
              <a:rPr lang="cs-CZ" sz="2000" i="1" dirty="0">
                <a:solidFill>
                  <a:srgbClr val="4C1DFA"/>
                </a:solidFill>
                <a:latin typeface="+mj-lt"/>
                <a:cs typeface="Arial"/>
              </a:rPr>
              <a:t>Ahoj, já jsem </a:t>
            </a:r>
            <a:r>
              <a:rPr lang="cs-CZ" sz="2000" i="1" dirty="0" err="1">
                <a:solidFill>
                  <a:srgbClr val="4C1DFA"/>
                </a:solidFill>
                <a:latin typeface="+mj-lt"/>
                <a:cs typeface="Arial"/>
              </a:rPr>
              <a:t>Tera</a:t>
            </a:r>
            <a:r>
              <a:rPr lang="cs-CZ" sz="2000" i="1" dirty="0">
                <a:solidFill>
                  <a:srgbClr val="4C1DFA"/>
                </a:solidFill>
                <a:latin typeface="+mj-lt"/>
                <a:cs typeface="Arial"/>
              </a:rPr>
              <a:t>!</a:t>
            </a:r>
            <a:endParaRPr lang="cs-CZ" sz="2000" dirty="0">
              <a:solidFill>
                <a:srgbClr val="4C1DFA"/>
              </a:solidFill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71859" y="4319613"/>
            <a:ext cx="7636282" cy="1759552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DE7C2FA6-B79E-47AB-A6FE-0A7FA2168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8</a:t>
            </a:fld>
            <a:endParaRPr lang="sk-SK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3217E6-B8BF-4B24-A51F-CF5937A79368}"/>
              </a:ext>
            </a:extLst>
          </p:cNvPr>
          <p:cNvSpPr>
            <a:spLocks noChangeAspect="1"/>
          </p:cNvSpPr>
          <p:nvPr/>
        </p:nvSpPr>
        <p:spPr>
          <a:xfrm>
            <a:off x="874800" y="15212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AA3904-7C2C-4091-B606-667F31BBBD26}"/>
              </a:ext>
            </a:extLst>
          </p:cNvPr>
          <p:cNvSpPr txBox="1"/>
          <p:nvPr/>
        </p:nvSpPr>
        <p:spPr>
          <a:xfrm>
            <a:off x="86833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 začátek: Reaguje jeden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699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0361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cs-CZ" sz="1100" dirty="0">
              <a:latin typeface="+mj-lt"/>
              <a:cs typeface="Arial"/>
            </a:endParaRPr>
          </a:p>
          <a:p>
            <a:pPr marL="720000">
              <a:spcAft>
                <a:spcPts val="1800"/>
              </a:spcAft>
            </a:pPr>
            <a:r>
              <a:rPr lang="cs-CZ" sz="2000" dirty="0">
                <a:latin typeface="+mj-lt"/>
                <a:cs typeface="Arial"/>
              </a:rPr>
              <a:t>Prozkoumej, jaký je rozdíl mezi bloky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bublina</a:t>
            </a:r>
            <a:r>
              <a:rPr lang="cs-CZ" sz="2000" b="1" dirty="0">
                <a:solidFill>
                  <a:srgbClr val="7030A0"/>
                </a:solidFill>
                <a:latin typeface="+mj-lt"/>
                <a:cs typeface="Arial"/>
              </a:rPr>
              <a:t> </a:t>
            </a:r>
            <a:r>
              <a:rPr lang="cs-CZ" dirty="0"/>
              <a:t>a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bublina _ 2 sekund.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						</a:t>
            </a:r>
            <a:r>
              <a:rPr lang="cs-CZ" dirty="0">
                <a:latin typeface="+mj-lt"/>
                <a:cs typeface="Arial"/>
              </a:rPr>
              <a:t>()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362" y="242338"/>
            <a:ext cx="1649638" cy="8127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63815" y="2664101"/>
            <a:ext cx="6601301" cy="156533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36000" y="4742662"/>
            <a:ext cx="7416000" cy="1439992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52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Promysli si a vysvětli, čím se liší bloky: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05798" y="5445070"/>
            <a:ext cx="4577429" cy="529685"/>
          </a:xfrm>
          <a:prstGeom prst="rect">
            <a:avLst/>
          </a:prstGeom>
        </p:spPr>
      </p:pic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FCF6F986-0DE6-4963-9BF4-87040C87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9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E4DC28-4311-4CEE-AEEF-9B18E154337E}"/>
              </a:ext>
            </a:extLst>
          </p:cNvPr>
          <p:cNvSpPr>
            <a:spLocks noChangeAspect="1"/>
          </p:cNvSpPr>
          <p:nvPr/>
        </p:nvSpPr>
        <p:spPr>
          <a:xfrm>
            <a:off x="874800" y="151911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663CDF-1A99-438D-833D-035FA6B47D0D}"/>
              </a:ext>
            </a:extLst>
          </p:cNvPr>
          <p:cNvSpPr txBox="1"/>
          <p:nvPr/>
        </p:nvSpPr>
        <p:spPr>
          <a:xfrm>
            <a:off x="7834315" y="4675629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6143AE2-54AC-41CA-81E9-468737DA9FAD}"/>
              </a:ext>
            </a:extLst>
          </p:cNvPr>
          <p:cNvSpPr/>
          <p:nvPr/>
        </p:nvSpPr>
        <p:spPr>
          <a:xfrm>
            <a:off x="1144172" y="503542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9DD6FE-E04A-41A9-987D-0C634DB63018}"/>
              </a:ext>
            </a:extLst>
          </p:cNvPr>
          <p:cNvSpPr txBox="1"/>
          <p:nvPr/>
        </p:nvSpPr>
        <p:spPr>
          <a:xfrm>
            <a:off x="86833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sk-SK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 začátek: Reaguje jeden 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23C205-E0A1-4301-94A0-001643C12DD5}"/>
              </a:ext>
            </a:extLst>
          </p:cNvPr>
          <p:cNvGrpSpPr/>
          <p:nvPr/>
        </p:nvGrpSpPr>
        <p:grpSpPr>
          <a:xfrm>
            <a:off x="5701793" y="2456202"/>
            <a:ext cx="2757227" cy="923330"/>
            <a:chOff x="5404613" y="1786861"/>
            <a:chExt cx="2757227" cy="9233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D212801-0D74-4D74-B92D-73EC15EB172A}"/>
                </a:ext>
              </a:extLst>
            </p:cNvPr>
            <p:cNvSpPr txBox="1"/>
            <p:nvPr/>
          </p:nvSpPr>
          <p:spPr>
            <a:xfrm>
              <a:off x="5404613" y="1786861"/>
              <a:ext cx="27572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cs typeface="Arial"/>
                </a:rPr>
                <a:t>Když klikneš na červenou značku Stop      , bublina se  slovy se ztratí.</a:t>
              </a:r>
              <a:endParaRPr lang="sk-SK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0590" y="2134319"/>
              <a:ext cx="234791" cy="234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1140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3785</TotalTime>
  <Words>1278</Words>
  <Application>Microsoft Office PowerPoint</Application>
  <PresentationFormat>On-screen Show (4:3)</PresentationFormat>
  <Paragraphs>168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359</cp:revision>
  <cp:lastPrinted>2015-04-21T17:23:00Z</cp:lastPrinted>
  <dcterms:created xsi:type="dcterms:W3CDTF">2015-02-19T13:35:50Z</dcterms:created>
  <dcterms:modified xsi:type="dcterms:W3CDTF">2020-06-21T20:02:38Z</dcterms:modified>
</cp:coreProperties>
</file>