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348" r:id="rId4"/>
    <p:sldId id="303" r:id="rId5"/>
    <p:sldId id="349" r:id="rId6"/>
    <p:sldId id="350" r:id="rId7"/>
    <p:sldId id="272" r:id="rId8"/>
    <p:sldId id="334" r:id="rId9"/>
    <p:sldId id="342" r:id="rId10"/>
    <p:sldId id="335" r:id="rId11"/>
    <p:sldId id="324" r:id="rId12"/>
    <p:sldId id="345" r:id="rId13"/>
    <p:sldId id="351" r:id="rId14"/>
    <p:sldId id="352" r:id="rId15"/>
    <p:sldId id="346" r:id="rId16"/>
    <p:sldId id="341" r:id="rId17"/>
    <p:sldId id="34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1DFA"/>
    <a:srgbClr val="FA6201"/>
    <a:srgbClr val="007C3D"/>
    <a:srgbClr val="2D5FEF"/>
    <a:srgbClr val="0C3B6A"/>
    <a:srgbClr val="D7DDDF"/>
    <a:srgbClr val="E1A91A"/>
    <a:srgbClr val="8A55D7"/>
    <a:srgbClr val="CC9900"/>
    <a:srgbClr val="3C17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0368AA-31A2-4583-9543-7FEC927B3C99}" v="53" dt="2018-08-13T14:54:06.210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84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02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1-Pattern%20algorithms.mov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88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1.3.1 </a:t>
            </a:r>
          </a:p>
          <a:p>
            <a:pPr algn="ctr"/>
            <a:r>
              <a:rPr lang="sk-SK" sz="4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Dopředu</a:t>
            </a:r>
            <a:r>
              <a:rPr lang="sk-SK" sz="4800" b="1" dirty="0">
                <a:solidFill>
                  <a:srgbClr val="0C3B6A"/>
                </a:solidFill>
                <a:latin typeface="Calibri" panose="020F0502020204030204" pitchFamily="34" charset="0"/>
              </a:rPr>
              <a:t> a dozadu</a:t>
            </a: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</a:t>
            </a:fld>
            <a:endParaRPr lang="sk-SK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2356805" y="3937725"/>
            <a:ext cx="4466390" cy="1533525"/>
            <a:chOff x="2724388" y="4212563"/>
            <a:chExt cx="4466390" cy="153352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7278" y="4212563"/>
              <a:ext cx="1333500" cy="153352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24388" y="4270619"/>
              <a:ext cx="2856355" cy="1459322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3990566-5EBC-4012-BFF4-EF52B435A8F6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Květy: Algoritmus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‘ze </a:t>
            </a:r>
            <a:r>
              <a:rPr lang="en-US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ředu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’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160225-DC1E-46AC-9D89-B990A0B65F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1.3.3 </a:t>
            </a:r>
          </a:p>
          <a:p>
            <a:pPr algn="ctr"/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Používáme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více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kostýmů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10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ED598-BBE2-4F8D-A97F-12C07E42D6B9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Květy: Algoritmus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‘ze </a:t>
            </a:r>
            <a:r>
              <a:rPr lang="en-US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ředu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’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/>
            <a:r>
              <a:rPr lang="sk-SK" sz="2200" dirty="0">
                <a:cs typeface="Arial"/>
              </a:rPr>
              <a:t>Pokračuj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svojí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kopií</a:t>
            </a:r>
            <a:r>
              <a:rPr lang="sk-SK" sz="2200" dirty="0"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14-Vzory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květy</a:t>
            </a:r>
            <a:endParaRPr lang="sk-SK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sk-SK" sz="1400" dirty="0">
                <a:cs typeface="Arial"/>
              </a:rPr>
              <a:t>						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anebo</a:t>
            </a:r>
            <a:r>
              <a:rPr lang="sk-SK" sz="1400" dirty="0">
                <a:cs typeface="Arial"/>
              </a:rPr>
              <a:t>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Běž</a:t>
            </a:r>
            <a:r>
              <a:rPr lang="sk-SK" sz="2200" dirty="0">
                <a:latin typeface="+mj-lt"/>
                <a:cs typeface="Arial"/>
              </a:rPr>
              <a:t> na záložku </a:t>
            </a:r>
            <a:r>
              <a:rPr lang="sk-SK" sz="2200" b="1" dirty="0">
                <a:latin typeface="+mj-lt"/>
                <a:cs typeface="Arial"/>
              </a:rPr>
              <a:t>Kostýmy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prohlédni</a:t>
            </a:r>
            <a:r>
              <a:rPr lang="sk-SK" sz="2200" dirty="0">
                <a:latin typeface="+mj-lt"/>
                <a:cs typeface="Arial"/>
              </a:rPr>
              <a:t> si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kostýmy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Všimni si, že každý kostým má </a:t>
            </a:r>
            <a:r>
              <a:rPr lang="sk-SK" sz="2200" dirty="0" err="1">
                <a:latin typeface="+mj-lt"/>
                <a:cs typeface="Arial"/>
              </a:rPr>
              <a:t>své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jméno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11</a:t>
            </a:fld>
            <a:endParaRPr lang="sk-SK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7EA2B4-BE39-4CF2-9846-49A9942FE9D2}"/>
              </a:ext>
            </a:extLst>
          </p:cNvPr>
          <p:cNvSpPr>
            <a:spLocks noChangeAspect="1"/>
          </p:cNvSpPr>
          <p:nvPr/>
        </p:nvSpPr>
        <p:spPr>
          <a:xfrm>
            <a:off x="874800" y="316653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A17851-5B14-4692-9755-7739C0B7E51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Používáme více kostýmů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Najdi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změň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 na _ </a:t>
            </a:r>
            <a:br>
              <a:rPr lang="sk-SK" sz="2200" b="1" dirty="0">
                <a:solidFill>
                  <a:srgbClr val="8A55D7"/>
                </a:solidFill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ho </a:t>
            </a: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vytváření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takovýchto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středu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03" y="3366931"/>
            <a:ext cx="7790593" cy="29670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9530" y="1333084"/>
            <a:ext cx="2263140" cy="1879092"/>
          </a:xfrm>
          <a:prstGeom prst="rect">
            <a:avLst/>
          </a:prstGeom>
        </p:spPr>
      </p:pic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12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98A0FA-97C9-4A95-B072-882C44142468}"/>
              </a:ext>
            </a:extLst>
          </p:cNvPr>
          <p:cNvSpPr>
            <a:spLocks noChangeAspect="1"/>
          </p:cNvSpPr>
          <p:nvPr/>
        </p:nvSpPr>
        <p:spPr>
          <a:xfrm>
            <a:off x="874800" y="170511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216E6F-2A26-4232-83DC-6A3CB7948AF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Používáme více kostýmů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en-US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i="1" dirty="0" err="1">
                <a:latin typeface="+mj-lt"/>
                <a:cs typeface="Arial"/>
              </a:rPr>
              <a:t>Několik</a:t>
            </a:r>
            <a:r>
              <a:rPr lang="sk-SK" sz="2200" i="1" dirty="0">
                <a:latin typeface="+mj-lt"/>
                <a:cs typeface="Arial"/>
              </a:rPr>
              <a:t> rad</a:t>
            </a:r>
            <a:r>
              <a:rPr lang="en-US" sz="2200" i="1" dirty="0">
                <a:latin typeface="+mj-lt"/>
                <a:cs typeface="Arial"/>
              </a:rPr>
              <a:t>…</a:t>
            </a:r>
          </a:p>
          <a:p>
            <a:pPr marL="720000">
              <a:spcAft>
                <a:spcPts val="600"/>
              </a:spcAft>
            </a:pPr>
            <a:endParaRPr lang="en-US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7364" y="2363883"/>
            <a:ext cx="8231124" cy="3403092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en-US" b="1" smtClean="0"/>
              <a:pPr/>
              <a:t>13</a:t>
            </a:fld>
            <a:endParaRPr lang="en-US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49552C-B580-4C91-9B61-EBC193C8C551}"/>
              </a:ext>
            </a:extLst>
          </p:cNvPr>
          <p:cNvSpPr>
            <a:spLocks noChangeAspect="1"/>
          </p:cNvSpPr>
          <p:nvPr/>
        </p:nvSpPr>
        <p:spPr>
          <a:xfrm>
            <a:off x="874800" y="17028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A87AC8-5578-45B0-A04C-E89415BB223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Používáme více kostýmů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0EFE194-4D30-4FB7-BDF2-C56B56CEA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476" y="4129746"/>
            <a:ext cx="942975" cy="434340"/>
          </a:xfrm>
          <a:prstGeom prst="rect">
            <a:avLst/>
          </a:prstGeom>
        </p:spPr>
      </p:pic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070325D7-B1F5-4038-9E52-FE50C7DB8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240" y="2241532"/>
            <a:ext cx="942975" cy="434340"/>
          </a:xfrm>
          <a:prstGeom prst="rect">
            <a:avLst/>
          </a:prstGeom>
        </p:spPr>
      </p:pic>
      <p:pic>
        <p:nvPicPr>
          <p:cNvPr id="12" name="Picture 11" descr="A picture containing clipart&#10;&#10;Description automatically generated">
            <a:extLst>
              <a:ext uri="{FF2B5EF4-FFF2-40B4-BE49-F238E27FC236}">
                <a16:creationId xmlns:a16="http://schemas.microsoft.com/office/drawing/2014/main" id="{8AD223A3-42C5-40A6-8604-AF161ADAA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018" y="4137120"/>
            <a:ext cx="942975" cy="43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37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Rozšíření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]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Zkombinuj</a:t>
            </a:r>
            <a:r>
              <a:rPr lang="sk-SK" sz="2200" dirty="0">
                <a:latin typeface="+mj-lt"/>
                <a:cs typeface="Arial"/>
              </a:rPr>
              <a:t> dva kruhové vzory (</a:t>
            </a:r>
            <a:r>
              <a:rPr lang="sk-SK" sz="2200" dirty="0" err="1">
                <a:latin typeface="+mj-lt"/>
                <a:cs typeface="Arial"/>
              </a:rPr>
              <a:t>květy</a:t>
            </a:r>
            <a:r>
              <a:rPr lang="sk-SK" sz="2200" dirty="0">
                <a:latin typeface="+mj-lt"/>
                <a:cs typeface="Arial"/>
              </a:rPr>
              <a:t>) v </a:t>
            </a:r>
            <a:r>
              <a:rPr lang="sk-SK" sz="2200" dirty="0" err="1">
                <a:latin typeface="+mj-lt"/>
                <a:cs typeface="Arial"/>
              </a:rPr>
              <a:t>jediném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složeném</a:t>
            </a:r>
            <a:r>
              <a:rPr lang="sk-SK" sz="2200" dirty="0">
                <a:latin typeface="+mj-lt"/>
                <a:cs typeface="Arial"/>
              </a:rPr>
              <a:t> vzoru.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457" y="3261059"/>
            <a:ext cx="6771086" cy="1753851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14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BBADF4-85F0-49C8-863B-E06C350DCD05}"/>
              </a:ext>
            </a:extLst>
          </p:cNvPr>
          <p:cNvSpPr>
            <a:spLocks noChangeAspect="1"/>
          </p:cNvSpPr>
          <p:nvPr/>
        </p:nvSpPr>
        <p:spPr>
          <a:xfrm>
            <a:off x="874800" y="18698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04E563-28F6-4401-9D8D-7277FDD361AE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Používáme více kostýmů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923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kostýmů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jste</a:t>
            </a:r>
            <a:r>
              <a:rPr lang="sk-SK" sz="2200" dirty="0">
                <a:latin typeface="+mj-lt"/>
                <a:cs typeface="Arial"/>
              </a:rPr>
              <a:t> použili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vzorech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r>
              <a:rPr lang="sk-SK" sz="2200" dirty="0">
                <a:latin typeface="+mj-lt"/>
                <a:cs typeface="Arial"/>
              </a:rPr>
              <a:t>Proč je </a:t>
            </a:r>
            <a:r>
              <a:rPr lang="sk-SK" sz="2200" dirty="0" err="1">
                <a:latin typeface="+mj-lt"/>
                <a:cs typeface="Arial"/>
              </a:rPr>
              <a:t>nyní</a:t>
            </a:r>
            <a:r>
              <a:rPr lang="sk-SK" sz="2200" dirty="0">
                <a:latin typeface="+mj-lt"/>
                <a:cs typeface="Arial"/>
              </a:rPr>
              <a:t> lepší </a:t>
            </a:r>
            <a:r>
              <a:rPr lang="sk-SK" sz="2200" dirty="0" err="1">
                <a:latin typeface="+mj-lt"/>
                <a:cs typeface="Arial"/>
              </a:rPr>
              <a:t>použít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změň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 na _</a:t>
            </a:r>
            <a:r>
              <a:rPr lang="sk-SK" sz="2200" b="1" dirty="0">
                <a:solidFill>
                  <a:srgbClr val="7030A0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než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další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endParaRPr lang="sk-SK" sz="16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r>
              <a:rPr lang="sk-SK" sz="2200" dirty="0">
                <a:latin typeface="+mj-lt"/>
                <a:cs typeface="Arial"/>
              </a:rPr>
              <a:t>Kam </a:t>
            </a:r>
            <a:r>
              <a:rPr lang="sk-SK" sz="2200" dirty="0" err="1">
                <a:latin typeface="+mj-lt"/>
                <a:cs typeface="Arial"/>
              </a:rPr>
              <a:t>jste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svém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zařadili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změň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 na _ </a:t>
            </a:r>
            <a:r>
              <a:rPr lang="sk-SK" sz="2200" dirty="0">
                <a:latin typeface="+mj-lt"/>
                <a:cs typeface="Arial"/>
              </a:rPr>
              <a:t>? </a:t>
            </a:r>
            <a:r>
              <a:rPr lang="sk-SK" sz="2200" dirty="0" err="1">
                <a:latin typeface="+mj-lt"/>
                <a:cs typeface="Arial"/>
              </a:rPr>
              <a:t>Kdybyste</a:t>
            </a:r>
            <a:r>
              <a:rPr lang="sk-SK" sz="2200" dirty="0">
                <a:latin typeface="+mj-lt"/>
                <a:cs typeface="Arial"/>
              </a:rPr>
              <a:t> ho </a:t>
            </a:r>
            <a:r>
              <a:rPr lang="sk-SK" sz="2200" dirty="0" err="1">
                <a:latin typeface="+mj-lt"/>
                <a:cs typeface="Arial"/>
              </a:rPr>
              <a:t>přesunuli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jinam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změní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2400"/>
              </a:spcAft>
              <a:buClr>
                <a:srgbClr val="C00000"/>
              </a:buClr>
            </a:pP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os </a:t>
            </a:r>
            <a:r>
              <a:rPr lang="sk-SK" sz="2200" dirty="0" err="1">
                <a:latin typeface="+mj-lt"/>
                <a:cs typeface="Arial"/>
              </a:rPr>
              <a:t>souměrností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umíš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určit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sk-SK" sz="2200" dirty="0" err="1">
                <a:latin typeface="+mj-lt"/>
                <a:cs typeface="Arial"/>
              </a:rPr>
              <a:t>svém</a:t>
            </a:r>
            <a:r>
              <a:rPr lang="sk-SK" sz="2200" dirty="0">
                <a:latin typeface="+mj-lt"/>
                <a:cs typeface="Arial"/>
              </a:rPr>
              <a:t> vzoru?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15</a:t>
            </a:fld>
            <a:endParaRPr lang="sk-SK" b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45494A3-1A11-411C-ADCB-DCCAFD1BEE58}"/>
              </a:ext>
            </a:extLst>
          </p:cNvPr>
          <p:cNvSpPr/>
          <p:nvPr/>
        </p:nvSpPr>
        <p:spPr>
          <a:xfrm>
            <a:off x="875098" y="241769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4FB3A6D-CF87-4ACC-A752-5D775345AB5F}"/>
              </a:ext>
            </a:extLst>
          </p:cNvPr>
          <p:cNvSpPr/>
          <p:nvPr/>
        </p:nvSpPr>
        <p:spPr>
          <a:xfrm>
            <a:off x="875098" y="282810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B9D452D-9016-4331-B8B8-23022F9C56DA}"/>
              </a:ext>
            </a:extLst>
          </p:cNvPr>
          <p:cNvSpPr/>
          <p:nvPr/>
        </p:nvSpPr>
        <p:spPr>
          <a:xfrm>
            <a:off x="875098" y="358340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5E6FE0-1434-459D-B12D-9CE15E159F75}"/>
              </a:ext>
            </a:extLst>
          </p:cNvPr>
          <p:cNvSpPr/>
          <p:nvPr/>
        </p:nvSpPr>
        <p:spPr>
          <a:xfrm>
            <a:off x="875098" y="4735083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D1DEFE-8616-4C9F-A4F4-F987C772FAF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Používáme více kostýmů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108000">
              <a:spcBef>
                <a:spcPts val="600"/>
              </a:spcBef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Bádání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 3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umím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:</a:t>
            </a:r>
            <a:r>
              <a:rPr lang="sk-SK" sz="2200" b="1" dirty="0">
                <a:cs typeface="Arial"/>
              </a:rPr>
              <a:t> </a:t>
            </a:r>
          </a:p>
          <a:p>
            <a:pPr marL="720000">
              <a:spcBef>
                <a:spcPts val="4000"/>
              </a:spcBef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řídit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dlaždici</a:t>
            </a:r>
            <a:r>
              <a:rPr lang="sk-SK" sz="2200" dirty="0">
                <a:latin typeface="+mj-lt"/>
                <a:cs typeface="Arial"/>
              </a:rPr>
              <a:t> tak, aby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hýbala </a:t>
            </a:r>
            <a:r>
              <a:rPr lang="sk-SK" sz="2200" dirty="0" err="1">
                <a:latin typeface="+mj-lt"/>
                <a:cs typeface="Arial"/>
              </a:rPr>
              <a:t>dopředu</a:t>
            </a:r>
            <a:r>
              <a:rPr lang="sk-SK" sz="2200" dirty="0">
                <a:latin typeface="+mj-lt"/>
                <a:cs typeface="Arial"/>
              </a:rPr>
              <a:t> i dozadu,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vytvořil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kruhové vzory </a:t>
            </a:r>
            <a:r>
              <a:rPr lang="sk-SK" sz="2200" dirty="0" err="1">
                <a:latin typeface="+mj-lt"/>
                <a:cs typeface="Arial"/>
              </a:rPr>
              <a:t>řízením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ze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středu</a:t>
            </a:r>
            <a:r>
              <a:rPr lang="sk-SK" sz="2200" dirty="0">
                <a:solidFill>
                  <a:schemeClr val="tx1"/>
                </a:solidFill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dokážu </a:t>
            </a:r>
            <a:r>
              <a:rPr lang="sk-SK" sz="2200" dirty="0" err="1">
                <a:latin typeface="+mj-lt"/>
                <a:cs typeface="Arial"/>
              </a:rPr>
              <a:t>zkombinovat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vzory-</a:t>
            </a:r>
            <a:r>
              <a:rPr lang="sk-SK" sz="2200" dirty="0" err="1">
                <a:latin typeface="+mj-lt"/>
                <a:cs typeface="Arial"/>
              </a:rPr>
              <a:t>květy</a:t>
            </a:r>
            <a:r>
              <a:rPr lang="sk-SK" sz="2200" dirty="0">
                <a:latin typeface="+mj-lt"/>
                <a:cs typeface="Arial"/>
              </a:rPr>
              <a:t> dohromady </a:t>
            </a:r>
            <a:r>
              <a:rPr lang="sk-SK" sz="2200" b="1" dirty="0">
                <a:cs typeface="Arial"/>
              </a:rPr>
              <a:t>[</a:t>
            </a:r>
            <a:r>
              <a:rPr lang="sk-SK" sz="2200" b="1" dirty="0" err="1">
                <a:cs typeface="Arial"/>
              </a:rPr>
              <a:t>Rozšíření</a:t>
            </a:r>
            <a:r>
              <a:rPr lang="sk-SK" sz="2200" b="1" dirty="0">
                <a:cs typeface="Arial"/>
              </a:rPr>
              <a:t>]</a:t>
            </a:r>
            <a:r>
              <a:rPr lang="sk-SK" sz="2200" dirty="0">
                <a:cs typeface="Arial"/>
              </a:rPr>
              <a:t>,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přečíst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promyslet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jestli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vytvoří</a:t>
            </a:r>
            <a:r>
              <a:rPr lang="sk-SK" sz="2200" dirty="0">
                <a:latin typeface="+mj-lt"/>
                <a:cs typeface="Arial"/>
              </a:rPr>
              <a:t> daný kruhový vzor </a:t>
            </a:r>
            <a:r>
              <a:rPr lang="sk-SK" sz="2200" dirty="0" err="1">
                <a:latin typeface="+mj-lt"/>
                <a:cs typeface="Arial"/>
              </a:rPr>
              <a:t>anebo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ne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kombinovat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různe</a:t>
            </a:r>
            <a:r>
              <a:rPr lang="sk-SK" sz="2200" dirty="0">
                <a:latin typeface="+mj-lt"/>
                <a:cs typeface="Arial"/>
              </a:rPr>
              <a:t> kostýmy </a:t>
            </a:r>
            <a:r>
              <a:rPr lang="sk-SK" sz="2200" dirty="0" err="1">
                <a:latin typeface="+mj-lt"/>
                <a:cs typeface="Arial"/>
              </a:rPr>
              <a:t>té</a:t>
            </a:r>
            <a:r>
              <a:rPr lang="sk-SK" sz="2200" dirty="0">
                <a:latin typeface="+mj-lt"/>
                <a:cs typeface="Arial"/>
              </a:rPr>
              <a:t> samé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používám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4C1DFA"/>
                </a:solidFill>
                <a:latin typeface="+mj-lt"/>
                <a:cs typeface="Arial"/>
              </a:rPr>
              <a:t>změň</a:t>
            </a:r>
            <a:r>
              <a:rPr lang="sk-SK" sz="2200" b="1" dirty="0">
                <a:solidFill>
                  <a:srgbClr val="4C1DFA"/>
                </a:solidFill>
                <a:latin typeface="+mj-lt"/>
                <a:cs typeface="Arial"/>
              </a:rPr>
              <a:t> kostým na _</a:t>
            </a:r>
            <a:endParaRPr lang="sk-SK" sz="2200" dirty="0">
              <a:solidFill>
                <a:srgbClr val="4C1DFA"/>
              </a:solidFill>
              <a:latin typeface="+mj-lt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16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11AF94-3D36-4816-9F55-B7FB3A0AB035}"/>
              </a:ext>
            </a:extLst>
          </p:cNvPr>
          <p:cNvSpPr>
            <a:spLocks noChangeAspect="1"/>
          </p:cNvSpPr>
          <p:nvPr/>
        </p:nvSpPr>
        <p:spPr>
          <a:xfrm>
            <a:off x="874800" y="231291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75D502-94CB-4A77-9A25-D2C36295347C}"/>
              </a:ext>
            </a:extLst>
          </p:cNvPr>
          <p:cNvSpPr>
            <a:spLocks noChangeAspect="1"/>
          </p:cNvSpPr>
          <p:nvPr/>
        </p:nvSpPr>
        <p:spPr>
          <a:xfrm>
            <a:off x="874800" y="282212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5634CC-D1DE-43AD-A738-F1CDF0A74BAE}"/>
              </a:ext>
            </a:extLst>
          </p:cNvPr>
          <p:cNvSpPr>
            <a:spLocks noChangeAspect="1"/>
          </p:cNvSpPr>
          <p:nvPr/>
        </p:nvSpPr>
        <p:spPr>
          <a:xfrm>
            <a:off x="874800" y="329639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4783DE-806D-40C0-B318-83C6613308A5}"/>
              </a:ext>
            </a:extLst>
          </p:cNvPr>
          <p:cNvSpPr>
            <a:spLocks noChangeAspect="1"/>
          </p:cNvSpPr>
          <p:nvPr/>
        </p:nvSpPr>
        <p:spPr>
          <a:xfrm>
            <a:off x="874800" y="37745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145DBAE-9498-4DF7-B53A-A056F8725A7D}"/>
              </a:ext>
            </a:extLst>
          </p:cNvPr>
          <p:cNvSpPr>
            <a:spLocks noChangeAspect="1"/>
          </p:cNvSpPr>
          <p:nvPr/>
        </p:nvSpPr>
        <p:spPr>
          <a:xfrm>
            <a:off x="874800" y="460553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51C6720-408D-4617-87BF-E8EFFF7D8A3F}"/>
              </a:ext>
            </a:extLst>
          </p:cNvPr>
          <p:cNvSpPr>
            <a:spLocks noChangeAspect="1"/>
          </p:cNvSpPr>
          <p:nvPr/>
        </p:nvSpPr>
        <p:spPr>
          <a:xfrm>
            <a:off x="874800" y="509829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53ACB0-35D0-4477-924C-9DD3542940C8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684000" rIns="144000" bIns="144000" rtlCol="0">
            <a:noAutofit/>
          </a:bodyPr>
          <a:lstStyle/>
          <a:p>
            <a:pPr marL="720000">
              <a:lnSpc>
                <a:spcPts val="1800"/>
              </a:lnSpc>
              <a:spcAft>
                <a:spcPts val="24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algoritmus</a:t>
            </a:r>
            <a:r>
              <a:rPr lang="sk-SK" sz="2200" dirty="0">
                <a:latin typeface="+mj-lt"/>
                <a:cs typeface="Arial"/>
              </a:rPr>
              <a:t>		</a:t>
            </a:r>
            <a:r>
              <a:rPr lang="en-US" sz="2200" dirty="0">
                <a:latin typeface="+mj-lt"/>
                <a:cs typeface="Arial"/>
              </a:rPr>
              <a:t>	</a:t>
            </a:r>
            <a:r>
              <a:rPr lang="sk-SK" dirty="0">
                <a:latin typeface="+mj-lt"/>
                <a:cs typeface="Arial"/>
              </a:rPr>
              <a:t>je </a:t>
            </a:r>
            <a:r>
              <a:rPr lang="sk-SK" dirty="0" err="1">
                <a:latin typeface="+mj-lt"/>
                <a:cs typeface="Arial"/>
              </a:rPr>
              <a:t>přesný</a:t>
            </a:r>
            <a:r>
              <a:rPr lang="sk-SK" dirty="0">
                <a:latin typeface="+mj-lt"/>
                <a:cs typeface="Arial"/>
              </a:rPr>
              <a:t> návod, jak </a:t>
            </a:r>
            <a:r>
              <a:rPr lang="sk-SK" dirty="0" err="1">
                <a:latin typeface="+mj-lt"/>
                <a:cs typeface="Arial"/>
              </a:rPr>
              <a:t>vyřešit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en-US" dirty="0" err="1">
                <a:latin typeface="+mj-lt"/>
                <a:cs typeface="Arial"/>
              </a:rPr>
              <a:t>dan</a:t>
            </a:r>
            <a:r>
              <a:rPr lang="sk-SK" dirty="0">
                <a:latin typeface="+mj-lt"/>
                <a:cs typeface="Arial"/>
              </a:rPr>
              <a:t>ý problém</a:t>
            </a:r>
            <a:endParaRPr lang="sk-SK" sz="2000" dirty="0">
              <a:latin typeface="+mj-lt"/>
              <a:cs typeface="Arial"/>
            </a:endParaRPr>
          </a:p>
          <a:p>
            <a:pPr marL="720000">
              <a:lnSpc>
                <a:spcPts val="2000"/>
              </a:lnSpc>
              <a:spcAft>
                <a:spcPts val="2400"/>
              </a:spcAft>
            </a:pPr>
            <a:r>
              <a:rPr lang="sk-SK" sz="2200" b="1" dirty="0">
                <a:solidFill>
                  <a:srgbClr val="C00000"/>
                </a:solidFill>
                <a:cs typeface="Arial"/>
              </a:rPr>
              <a:t>logické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myšlení</a:t>
            </a:r>
            <a:r>
              <a:rPr lang="sk-SK" dirty="0">
                <a:solidFill>
                  <a:schemeClr val="tx1"/>
                </a:solidFill>
                <a:cs typeface="Arial"/>
              </a:rPr>
              <a:t>		znamená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přesně</a:t>
            </a:r>
            <a:r>
              <a:rPr lang="sk-SK" dirty="0">
                <a:solidFill>
                  <a:schemeClr val="tx1"/>
                </a:solidFill>
                <a:cs typeface="Arial"/>
              </a:rPr>
              <a:t> a systematicky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přemýšlet</a:t>
            </a:r>
            <a:r>
              <a:rPr lang="sk-SK" dirty="0">
                <a:solidFill>
                  <a:schemeClr val="tx1"/>
                </a:solidFill>
                <a:cs typeface="Arial"/>
              </a:rPr>
              <a:t> o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problé</a:t>
            </a:r>
            <a:r>
              <a:rPr lang="en-US" dirty="0">
                <a:solidFill>
                  <a:schemeClr val="tx1"/>
                </a:solidFill>
                <a:cs typeface="Arial"/>
              </a:rPr>
              <a:t>- 						</a:t>
            </a:r>
            <a:r>
              <a:rPr lang="sk-SK" dirty="0">
                <a:solidFill>
                  <a:schemeClr val="tx1"/>
                </a:solidFill>
                <a:cs typeface="Arial"/>
              </a:rPr>
              <a:t>mu –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jako</a:t>
            </a:r>
            <a:r>
              <a:rPr lang="sk-SK" dirty="0">
                <a:solidFill>
                  <a:schemeClr val="tx1"/>
                </a:solidFill>
                <a:cs typeface="Arial"/>
              </a:rPr>
              <a:t>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velký</a:t>
            </a:r>
            <a:r>
              <a:rPr lang="sk-SK" dirty="0">
                <a:solidFill>
                  <a:schemeClr val="tx1"/>
                </a:solidFill>
                <a:cs typeface="Arial"/>
              </a:rPr>
              <a:t> informatik či </a:t>
            </a:r>
            <a:r>
              <a:rPr lang="sk-SK" dirty="0" err="1">
                <a:solidFill>
                  <a:schemeClr val="tx1"/>
                </a:solidFill>
                <a:cs typeface="Arial"/>
              </a:rPr>
              <a:t>vědec</a:t>
            </a:r>
            <a:r>
              <a:rPr lang="sk-SK" dirty="0">
                <a:solidFill>
                  <a:schemeClr val="tx1"/>
                </a:solidFill>
                <a:cs typeface="Arial"/>
              </a:rPr>
              <a:t> </a:t>
            </a:r>
            <a:r>
              <a:rPr lang="sk-SK" dirty="0">
                <a:latin typeface="+mj-lt"/>
                <a:cs typeface="Arial"/>
              </a:rPr>
              <a:t>(</a:t>
            </a:r>
            <a:r>
              <a:rPr lang="sk-SK" dirty="0" err="1">
                <a:latin typeface="+mj-lt"/>
                <a:cs typeface="Arial"/>
              </a:rPr>
              <a:t>např</a:t>
            </a:r>
            <a:r>
              <a:rPr lang="sk-SK" dirty="0">
                <a:latin typeface="+mj-lt"/>
                <a:cs typeface="Arial"/>
              </a:rPr>
              <a:t>. </a:t>
            </a:r>
            <a:r>
              <a:rPr lang="sk-SK" dirty="0" err="1">
                <a:latin typeface="+mj-lt"/>
                <a:cs typeface="Arial"/>
              </a:rPr>
              <a:t>uvažovat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en-US" dirty="0">
                <a:latin typeface="+mj-lt"/>
                <a:cs typeface="Arial"/>
              </a:rPr>
              <a:t>						</a:t>
            </a:r>
            <a:r>
              <a:rPr lang="cs-CZ" dirty="0">
                <a:latin typeface="+mj-lt"/>
                <a:cs typeface="Arial"/>
              </a:rPr>
              <a:t>j</a:t>
            </a:r>
            <a:r>
              <a:rPr lang="sk-SK" dirty="0">
                <a:latin typeface="+mj-lt"/>
                <a:cs typeface="Arial"/>
              </a:rPr>
              <a:t>akou má v </a:t>
            </a:r>
            <a:r>
              <a:rPr lang="sk-SK" dirty="0" err="1">
                <a:latin typeface="+mj-lt"/>
                <a:cs typeface="Arial"/>
              </a:rPr>
              <a:t>našem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scénáři</a:t>
            </a:r>
            <a:r>
              <a:rPr lang="sk-SK" dirty="0">
                <a:latin typeface="+mj-lt"/>
                <a:cs typeface="Arial"/>
              </a:rPr>
              <a:t> úlohu každý blok a jak</a:t>
            </a:r>
            <a:r>
              <a:rPr lang="en-US" dirty="0">
                <a:latin typeface="+mj-lt"/>
                <a:cs typeface="Arial"/>
              </a:rPr>
              <a:t> 							</a:t>
            </a:r>
            <a:r>
              <a:rPr lang="sk-SK">
                <a:latin typeface="+mj-lt"/>
                <a:cs typeface="Arial"/>
              </a:rPr>
              <a:t>pomáhá </a:t>
            </a:r>
            <a:r>
              <a:rPr lang="sk-SK" dirty="0" err="1">
                <a:latin typeface="+mj-lt"/>
                <a:cs typeface="Arial"/>
              </a:rPr>
              <a:t>vyřešit</a:t>
            </a:r>
            <a:r>
              <a:rPr lang="en-US" dirty="0">
                <a:latin typeface="+mj-lt"/>
                <a:cs typeface="Arial"/>
              </a:rPr>
              <a:t> </a:t>
            </a:r>
            <a:r>
              <a:rPr lang="sk-SK" dirty="0">
                <a:latin typeface="+mj-lt"/>
                <a:cs typeface="Arial"/>
              </a:rPr>
              <a:t>daný problém)</a:t>
            </a: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r>
              <a:rPr lang="sk-SK" dirty="0">
                <a:latin typeface="+mj-lt"/>
                <a:cs typeface="Arial"/>
              </a:rPr>
              <a:t>						blok, </a:t>
            </a:r>
            <a:r>
              <a:rPr lang="sk-SK" dirty="0" err="1">
                <a:latin typeface="+mj-lt"/>
                <a:cs typeface="Arial"/>
              </a:rPr>
              <a:t>kterým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postavě</a:t>
            </a:r>
            <a:r>
              <a:rPr lang="sk-SK" dirty="0">
                <a:latin typeface="+mj-lt"/>
                <a:cs typeface="Arial"/>
              </a:rPr>
              <a:t> zvolíme jeden z </a:t>
            </a:r>
            <a:r>
              <a:rPr lang="sk-SK" dirty="0" err="1">
                <a:latin typeface="+mj-lt"/>
                <a:cs typeface="Arial"/>
              </a:rPr>
              <a:t>kostýmů</a:t>
            </a:r>
            <a:r>
              <a:rPr lang="sk-SK" dirty="0">
                <a:latin typeface="+mj-lt"/>
                <a:cs typeface="Arial"/>
              </a:rPr>
              <a:t> 						</a:t>
            </a:r>
            <a:r>
              <a:rPr lang="en-US" dirty="0">
                <a:latin typeface="+mj-lt"/>
                <a:cs typeface="Arial"/>
              </a:rPr>
              <a:t>	</a:t>
            </a:r>
            <a:r>
              <a:rPr lang="sk-SK" dirty="0">
                <a:latin typeface="+mj-lt"/>
                <a:cs typeface="Arial"/>
              </a:rPr>
              <a:t>na </a:t>
            </a:r>
            <a:r>
              <a:rPr lang="sk-SK" dirty="0" err="1">
                <a:latin typeface="+mj-lt"/>
                <a:cs typeface="Arial"/>
              </a:rPr>
              <a:t>seznamu</a:t>
            </a:r>
            <a:r>
              <a:rPr lang="sk-SK" dirty="0">
                <a:latin typeface="+mj-lt"/>
                <a:cs typeface="Arial"/>
              </a:rPr>
              <a:t> (v </a:t>
            </a:r>
            <a:r>
              <a:rPr lang="sk-SK" dirty="0" err="1">
                <a:latin typeface="+mj-lt"/>
                <a:cs typeface="Arial"/>
              </a:rPr>
              <a:t>nabídce</a:t>
            </a:r>
            <a:r>
              <a:rPr lang="sk-SK" dirty="0">
                <a:latin typeface="+mj-lt"/>
                <a:cs typeface="Arial"/>
              </a:rPr>
              <a:t>)</a:t>
            </a:r>
          </a:p>
          <a:p>
            <a:pPr marL="612000">
              <a:lnSpc>
                <a:spcPts val="1800"/>
              </a:lnSpc>
              <a:spcAft>
                <a:spcPts val="1200"/>
              </a:spcAft>
            </a:pPr>
            <a:endParaRPr lang="sk-SK" dirty="0"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17</a:t>
            </a:fld>
            <a:endParaRPr lang="sk-SK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92387" y="3645996"/>
            <a:ext cx="2364581" cy="258603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3CCABB2-2F2B-48E0-87EA-BF36FA3F2629}"/>
              </a:ext>
            </a:extLst>
          </p:cNvPr>
          <p:cNvSpPr>
            <a:spLocks noChangeAspect="1"/>
          </p:cNvSpPr>
          <p:nvPr/>
        </p:nvSpPr>
        <p:spPr>
          <a:xfrm>
            <a:off x="874800" y="185571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705C097-F72B-4C17-86B7-40B226553116}"/>
              </a:ext>
            </a:extLst>
          </p:cNvPr>
          <p:cNvSpPr>
            <a:spLocks noChangeAspect="1"/>
          </p:cNvSpPr>
          <p:nvPr/>
        </p:nvSpPr>
        <p:spPr>
          <a:xfrm>
            <a:off x="874800" y="237241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8A189F-82A3-4B0A-BC68-69DB8BC5B3DD}"/>
              </a:ext>
            </a:extLst>
          </p:cNvPr>
          <p:cNvSpPr>
            <a:spLocks noChangeAspect="1"/>
          </p:cNvSpPr>
          <p:nvPr/>
        </p:nvSpPr>
        <p:spPr>
          <a:xfrm>
            <a:off x="874800" y="370075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5440D8-1B15-48D0-B970-81DA64081185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933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Podívejte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na video 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1-Dva algoritmy </a:t>
            </a:r>
            <a:r>
              <a:rPr lang="sk-SK" sz="2200" dirty="0">
                <a:latin typeface="+mj-lt"/>
                <a:cs typeface="Arial"/>
              </a:rPr>
              <a:t>na </a:t>
            </a:r>
            <a:r>
              <a:rPr lang="sk-SK" sz="2200" dirty="0" err="1">
                <a:latin typeface="+mj-lt"/>
                <a:cs typeface="Arial"/>
              </a:rPr>
              <a:t>vytváření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/>
            <a:br>
              <a:rPr lang="sk-SK" sz="2200" b="1" dirty="0">
                <a:latin typeface="+mj-lt"/>
                <a:cs typeface="Arial"/>
              </a:rPr>
            </a:br>
            <a:endParaRPr lang="sk-SK" sz="2200" b="1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Čím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tyto</a:t>
            </a:r>
            <a:r>
              <a:rPr lang="sk-SK" sz="2200" dirty="0">
                <a:latin typeface="+mj-lt"/>
                <a:cs typeface="Arial"/>
              </a:rPr>
              <a:t> dva algoritmy </a:t>
            </a:r>
            <a:r>
              <a:rPr lang="sk-SK" sz="2200" dirty="0" err="1">
                <a:latin typeface="+mj-lt"/>
                <a:cs typeface="Arial"/>
              </a:rPr>
              <a:t>liší</a:t>
            </a:r>
            <a:r>
              <a:rPr lang="sk-SK" sz="2200" dirty="0">
                <a:latin typeface="+mj-lt"/>
                <a:cs typeface="Arial"/>
              </a:rPr>
              <a:t>?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Krokujte je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skupině</a:t>
            </a:r>
            <a:r>
              <a:rPr lang="sk-SK" sz="2200" dirty="0">
                <a:latin typeface="+mj-lt"/>
                <a:cs typeface="Arial"/>
              </a:rPr>
              <a:t>, zahrejte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vlastním </a:t>
            </a:r>
            <a:r>
              <a:rPr lang="sk-SK" sz="2200" dirty="0" err="1">
                <a:latin typeface="+mj-lt"/>
                <a:cs typeface="Arial"/>
              </a:rPr>
              <a:t>tělem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prodiskutujte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dirty="0" err="1">
                <a:latin typeface="+mj-lt"/>
                <a:cs typeface="Arial"/>
              </a:rPr>
              <a:t>vysvětlete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2" name="Picture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91" y="2271251"/>
            <a:ext cx="860652" cy="421997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2</a:t>
            </a:fld>
            <a:endParaRPr lang="sk-SK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0425" y="2189861"/>
            <a:ext cx="318581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492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srgbClr val="C00000"/>
                </a:solidFill>
              </a:rPr>
              <a:t>algoritmus</a:t>
            </a:r>
            <a:r>
              <a:rPr lang="sk-SK" sz="1600" dirty="0"/>
              <a:t> </a:t>
            </a:r>
            <a:r>
              <a:rPr lang="sk-SK" sz="1600" i="1" dirty="0"/>
              <a:t>je </a:t>
            </a:r>
            <a:r>
              <a:rPr lang="sk-SK" sz="1600" i="1" dirty="0" err="1"/>
              <a:t>přesný</a:t>
            </a:r>
            <a:r>
              <a:rPr lang="sk-SK" sz="1600" i="1" dirty="0"/>
              <a:t> návod, postup, </a:t>
            </a:r>
            <a:r>
              <a:rPr lang="sk-SK" sz="1600" i="1" dirty="0" err="1"/>
              <a:t>strategie</a:t>
            </a:r>
            <a:r>
              <a:rPr lang="sk-SK" sz="1600" i="1" dirty="0"/>
              <a:t> na </a:t>
            </a:r>
            <a:r>
              <a:rPr lang="sk-SK" sz="1600" i="1" dirty="0" err="1"/>
              <a:t>vyřešení</a:t>
            </a:r>
            <a:r>
              <a:rPr lang="sk-SK" sz="1600" i="1" dirty="0"/>
              <a:t> problému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9388A4-4475-4757-A8D5-AA1E016095AC}"/>
              </a:ext>
            </a:extLst>
          </p:cNvPr>
          <p:cNvSpPr>
            <a:spLocks noChangeAspect="1"/>
          </p:cNvSpPr>
          <p:nvPr/>
        </p:nvSpPr>
        <p:spPr>
          <a:xfrm>
            <a:off x="874800" y="308615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008584-71E3-4D21-AD62-00B67A2B2B1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21A53C60-E06E-4CAB-A6B5-D96CFF50406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21765" y="3528572"/>
            <a:ext cx="3265503" cy="1513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7AE6C1-9A16-41D3-AD1A-F5DE89EE5EA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170666" y="5103891"/>
            <a:ext cx="1028700" cy="718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5D70CF-7E0D-4DBC-9C3F-E77B0420B21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155001" y="5103029"/>
            <a:ext cx="1028700" cy="97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lvl="0" algn="ctr">
              <a:defRPr/>
            </a:pPr>
            <a:endParaRPr lang="sk-SK" sz="1000" dirty="0">
              <a:solidFill>
                <a:prstClr val="black"/>
              </a:solidFill>
              <a:cs typeface="Arial"/>
            </a:endParaRPr>
          </a:p>
          <a:p>
            <a:pPr marL="720000" lvl="0"/>
            <a:r>
              <a:rPr lang="sk-SK" sz="2200" dirty="0" err="1">
                <a:solidFill>
                  <a:schemeClr val="tx1"/>
                </a:solidFill>
                <a:cs typeface="Arial"/>
              </a:rPr>
              <a:t>Zkoumej</a:t>
            </a:r>
            <a:r>
              <a:rPr lang="sk-SK" sz="2200" dirty="0">
                <a:solidFill>
                  <a:schemeClr val="tx1"/>
                </a:solidFill>
                <a:cs typeface="Arial"/>
              </a:rPr>
              <a:t> a hrej bez klávesnice:</a:t>
            </a:r>
            <a:br>
              <a:rPr lang="sk-SK" sz="2200" dirty="0">
                <a:solidFill>
                  <a:schemeClr val="tx1"/>
                </a:solidFill>
                <a:cs typeface="Arial"/>
              </a:rPr>
            </a:br>
            <a:r>
              <a:rPr lang="sk-SK" sz="2200" b="1" dirty="0" err="1">
                <a:solidFill>
                  <a:srgbClr val="2D5FEF"/>
                </a:solidFill>
              </a:rPr>
              <a:t>dopředu</a:t>
            </a:r>
            <a:r>
              <a:rPr lang="sk-SK" sz="2200" b="1" dirty="0">
                <a:solidFill>
                  <a:srgbClr val="2D5FEF"/>
                </a:solidFill>
              </a:rPr>
              <a:t> o 1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2200" dirty="0">
                <a:solidFill>
                  <a:schemeClr val="tx1"/>
                </a:solidFill>
              </a:rPr>
              <a:t>krok</a:t>
            </a:r>
            <a:br>
              <a:rPr lang="sk-SK" sz="2200" dirty="0">
                <a:solidFill>
                  <a:prstClr val="black"/>
                </a:solidFill>
                <a:cs typeface="Arial"/>
              </a:rPr>
            </a:br>
            <a:r>
              <a:rPr lang="sk-SK" sz="2200" b="1" dirty="0" err="1">
                <a:solidFill>
                  <a:srgbClr val="2D5FEF"/>
                </a:solidFill>
              </a:rPr>
              <a:t>dopředu</a:t>
            </a:r>
            <a:r>
              <a:rPr lang="sk-SK" sz="2200" b="1" dirty="0">
                <a:solidFill>
                  <a:srgbClr val="2D5FEF"/>
                </a:solidFill>
              </a:rPr>
              <a:t> o 1</a:t>
            </a:r>
            <a:r>
              <a:rPr lang="sk-SK" sz="2200" dirty="0">
                <a:solidFill>
                  <a:srgbClr val="2D5FEF"/>
                </a:solidFill>
                <a:cs typeface="Arial"/>
              </a:rPr>
              <a:t> 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„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couvací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krok“</a:t>
            </a:r>
          </a:p>
          <a:p>
            <a:pPr marL="720000" lvl="0">
              <a:defRPr/>
            </a:pPr>
            <a:endParaRPr lang="sk-SK" sz="2200" dirty="0">
              <a:solidFill>
                <a:prstClr val="black"/>
              </a:solidFill>
              <a:latin typeface="Calibri" panose="020F0502020204030204" pitchFamily="34" charset="0"/>
              <a:cs typeface="Arial"/>
            </a:endParaRPr>
          </a:p>
          <a:p>
            <a:pPr marL="720000" lvl="0">
              <a:defRPr/>
            </a:pPr>
            <a:endParaRPr lang="sk-SK" sz="2200" dirty="0">
              <a:solidFill>
                <a:prstClr val="black"/>
              </a:solidFill>
              <a:latin typeface="Calibri" panose="020F0502020204030204" pitchFamily="34" charset="0"/>
              <a:cs typeface="Arial"/>
            </a:endParaRPr>
          </a:p>
          <a:p>
            <a:pPr marL="720000" lvl="0">
              <a:defRPr/>
            </a:pPr>
            <a:endParaRPr lang="sk-SK" sz="1200" dirty="0">
              <a:solidFill>
                <a:prstClr val="black"/>
              </a:solidFill>
              <a:latin typeface="Calibri" panose="020F0502020204030204" pitchFamily="34" charset="0"/>
              <a:cs typeface="Arial"/>
            </a:endParaRPr>
          </a:p>
          <a:p>
            <a:pPr marL="720000" lvl="0">
              <a:defRPr/>
            </a:pPr>
            <a:r>
              <a:rPr lang="sk-SK" sz="2200" dirty="0" err="1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Otevři</a:t>
            </a:r>
            <a:r>
              <a:rPr lang="sk-SK" sz="2200" dirty="0">
                <a:solidFill>
                  <a:prstClr val="black"/>
                </a:solidFill>
                <a:latin typeface="Calibri" panose="020F0502020204030204" pitchFamily="34" charset="0"/>
                <a:cs typeface="Arial"/>
              </a:rPr>
              <a:t> projekt </a:t>
            </a:r>
            <a:r>
              <a:rPr lang="sk-SK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14-Vzory </a:t>
            </a:r>
            <a:r>
              <a:rPr lang="sk-SK" sz="2200" b="1" dirty="0" err="1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květ</a:t>
            </a:r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y</a:t>
            </a:r>
            <a:endParaRPr lang="sk-SK" sz="2200" b="1" dirty="0">
              <a:solidFill>
                <a:srgbClr val="C00000"/>
              </a:solidFill>
              <a:latin typeface="Calibri" panose="020F0502020204030204" pitchFamily="34" charset="0"/>
              <a:cs typeface="Arial"/>
            </a:endParaRPr>
          </a:p>
          <a:p>
            <a:pPr marL="377100" lvl="0">
              <a:defRPr/>
            </a:pPr>
            <a:r>
              <a:rPr lang="sk-SK" sz="1400" dirty="0">
                <a:solidFill>
                  <a:prstClr val="black"/>
                </a:solidFill>
                <a:cs typeface="Arial"/>
              </a:rPr>
              <a:t>						-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když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jsi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1400" u="sng" dirty="0">
                <a:solidFill>
                  <a:prstClr val="black"/>
                </a:solidFill>
                <a:cs typeface="Arial"/>
              </a:rPr>
              <a:t>online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, </a:t>
            </a:r>
            <a:r>
              <a:rPr lang="sk-SK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sk-SK" sz="1400" b="1" dirty="0" err="1">
                <a:solidFill>
                  <a:prstClr val="black"/>
                </a:solidFill>
                <a:cs typeface="Arial"/>
              </a:rPr>
              <a:t>jako</a:t>
            </a:r>
            <a:r>
              <a:rPr lang="sk-SK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1400" b="1" dirty="0" err="1">
                <a:solidFill>
                  <a:prstClr val="black"/>
                </a:solidFill>
                <a:cs typeface="Arial"/>
              </a:rPr>
              <a:t>kopii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a k názvu projektu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připiš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svoje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jméno</a:t>
            </a:r>
            <a:endParaRPr lang="sk-SK" sz="1400" dirty="0">
              <a:solidFill>
                <a:prstClr val="black"/>
              </a:solidFill>
              <a:cs typeface="Arial"/>
            </a:endParaRPr>
          </a:p>
          <a:p>
            <a:pPr marL="377100" lvl="0">
              <a:spcAft>
                <a:spcPts val="600"/>
              </a:spcAft>
              <a:defRPr/>
            </a:pPr>
            <a:r>
              <a:rPr lang="sk-SK" sz="1400" dirty="0">
                <a:solidFill>
                  <a:prstClr val="black"/>
                </a:solidFill>
                <a:cs typeface="Arial"/>
              </a:rPr>
              <a:t>						-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když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jsi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1400" u="sng" dirty="0">
                <a:solidFill>
                  <a:prstClr val="black"/>
                </a:solidFill>
                <a:cs typeface="Arial"/>
              </a:rPr>
              <a:t>off-line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a k názvu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připiš</a:t>
            </a:r>
            <a:r>
              <a:rPr lang="sk-SK" sz="1400" dirty="0">
                <a:solidFill>
                  <a:prstClr val="black"/>
                </a:solidFill>
                <a:cs typeface="Arial"/>
              </a:rPr>
              <a:t> svoje </a:t>
            </a:r>
            <a:r>
              <a:rPr lang="sk-SK" sz="1400" dirty="0" err="1">
                <a:solidFill>
                  <a:prstClr val="black"/>
                </a:solidFill>
                <a:cs typeface="Arial"/>
              </a:rPr>
              <a:t>jméno</a:t>
            </a:r>
            <a:endParaRPr lang="sk-SK" sz="14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  <a:defRPr/>
            </a:pPr>
            <a:r>
              <a:rPr lang="sk-SK" sz="2200" dirty="0">
                <a:solidFill>
                  <a:prstClr val="black"/>
                </a:solidFill>
                <a:cs typeface="Arial"/>
              </a:rPr>
              <a:t> </a:t>
            </a:r>
          </a:p>
          <a:p>
            <a:pPr marL="720000" lvl="0">
              <a:spcBef>
                <a:spcPts val="1800"/>
              </a:spcBef>
              <a:spcAft>
                <a:spcPts val="600"/>
              </a:spcAft>
              <a:defRPr/>
            </a:pPr>
            <a:r>
              <a:rPr lang="sk-SK" sz="2200" dirty="0" err="1">
                <a:solidFill>
                  <a:prstClr val="black"/>
                </a:solidFill>
                <a:cs typeface="Arial"/>
              </a:rPr>
              <a:t>Sestav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scénář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, 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který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využije nový algoritmus</a:t>
            </a:r>
            <a:br>
              <a:rPr lang="sk-SK" sz="2200" dirty="0">
                <a:solidFill>
                  <a:prstClr val="black"/>
                </a:solidFill>
                <a:cs typeface="Arial"/>
              </a:rPr>
            </a:br>
            <a:r>
              <a:rPr lang="sk-SK" sz="2200" b="1" dirty="0" err="1">
                <a:solidFill>
                  <a:srgbClr val="2D5FEF"/>
                </a:solidFill>
              </a:rPr>
              <a:t>dopředu</a:t>
            </a:r>
            <a:r>
              <a:rPr lang="sk-SK" sz="2200" b="1" dirty="0">
                <a:solidFill>
                  <a:srgbClr val="2D5FEF"/>
                </a:solidFill>
              </a:rPr>
              <a:t> –</a:t>
            </a:r>
            <a:r>
              <a:rPr lang="sk-SK" sz="2200" b="1" dirty="0">
                <a:solidFill>
                  <a:srgbClr val="4A6CD4"/>
                </a:solidFill>
              </a:rPr>
              <a:t> </a:t>
            </a:r>
            <a:r>
              <a:rPr lang="sk-SK" sz="2200" b="1" dirty="0" err="1">
                <a:solidFill>
                  <a:srgbClr val="007C3D"/>
                </a:solidFill>
              </a:rPr>
              <a:t>otiskni</a:t>
            </a:r>
            <a:r>
              <a:rPr lang="sk-SK" sz="2200" b="1" dirty="0">
                <a:solidFill>
                  <a:srgbClr val="007C3D"/>
                </a:solidFill>
              </a:rPr>
              <a:t> </a:t>
            </a:r>
            <a:r>
              <a:rPr lang="sk-SK" sz="2200" b="1" dirty="0" err="1">
                <a:solidFill>
                  <a:srgbClr val="007C3D"/>
                </a:solidFill>
              </a:rPr>
              <a:t>se</a:t>
            </a:r>
            <a:r>
              <a:rPr lang="sk-SK" sz="2200" b="1" dirty="0">
                <a:solidFill>
                  <a:srgbClr val="4A6CD4"/>
                </a:solidFill>
              </a:rPr>
              <a:t> </a:t>
            </a:r>
            <a:r>
              <a:rPr lang="sk-SK" sz="2200" b="1" dirty="0">
                <a:solidFill>
                  <a:srgbClr val="2D5FEF"/>
                </a:solidFill>
              </a:rPr>
              <a:t>– dozadu – otoč </a:t>
            </a:r>
            <a:r>
              <a:rPr lang="sk-SK" sz="2200" b="1" dirty="0" err="1">
                <a:solidFill>
                  <a:srgbClr val="2D5FEF"/>
                </a:solidFill>
              </a:rPr>
              <a:t>se</a:t>
            </a:r>
            <a:br>
              <a:rPr lang="sk-SK" sz="2200" dirty="0">
                <a:solidFill>
                  <a:prstClr val="black"/>
                </a:solidFill>
                <a:cs typeface="Arial"/>
              </a:rPr>
            </a:br>
            <a:r>
              <a:rPr lang="sk-SK" sz="2200" dirty="0">
                <a:solidFill>
                  <a:prstClr val="black"/>
                </a:solidFill>
                <a:cs typeface="Arial"/>
              </a:rPr>
              <a:t>a 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vytvoří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takovýto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 vzor „</a:t>
            </a:r>
            <a:r>
              <a:rPr lang="sk-SK" sz="2200" dirty="0" err="1">
                <a:solidFill>
                  <a:prstClr val="black"/>
                </a:solidFill>
                <a:cs typeface="Arial"/>
              </a:rPr>
              <a:t>květ</a:t>
            </a:r>
            <a:r>
              <a:rPr lang="sk-SK" sz="2200" dirty="0">
                <a:solidFill>
                  <a:prstClr val="black"/>
                </a:solidFill>
                <a:cs typeface="Arial"/>
              </a:rPr>
              <a:t>“:</a:t>
            </a:r>
            <a:endParaRPr lang="sk-SK" sz="10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3</a:t>
            </a:fld>
            <a:endParaRPr lang="sk-SK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59C27B-E643-46D7-A0B4-7A6A7A03F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25" y="4814611"/>
            <a:ext cx="1438275" cy="14382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6A8008-E290-441A-A2A8-325BB26BC4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82800" y="1904921"/>
            <a:ext cx="4064318" cy="131159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C21C4BA-A445-470B-82E2-FA5813668695}"/>
              </a:ext>
            </a:extLst>
          </p:cNvPr>
          <p:cNvSpPr>
            <a:spLocks noChangeAspect="1"/>
          </p:cNvSpPr>
          <p:nvPr/>
        </p:nvSpPr>
        <p:spPr>
          <a:xfrm>
            <a:off x="874800" y="160850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9657C0F-AB73-46FF-B02D-80ABC83BB072}"/>
              </a:ext>
            </a:extLst>
          </p:cNvPr>
          <p:cNvSpPr>
            <a:spLocks noChangeAspect="1"/>
          </p:cNvSpPr>
          <p:nvPr/>
        </p:nvSpPr>
        <p:spPr>
          <a:xfrm>
            <a:off x="874800" y="493303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61C030-15EB-4C86-9E69-F96ACDED294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08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Obměňuj</a:t>
            </a:r>
            <a:r>
              <a:rPr lang="sk-SK" sz="2200" dirty="0">
                <a:latin typeface="+mj-lt"/>
                <a:cs typeface="Arial"/>
              </a:rPr>
              <a:t> čísla v </a:t>
            </a:r>
            <a:r>
              <a:rPr lang="sk-SK" sz="2200" b="1" dirty="0" err="1">
                <a:solidFill>
                  <a:srgbClr val="2D5FEF"/>
                </a:solidFill>
              </a:rPr>
              <a:t>dopředu</a:t>
            </a:r>
            <a:r>
              <a:rPr lang="sk-SK" sz="2200" b="1" dirty="0">
                <a:solidFill>
                  <a:srgbClr val="2D5FEF"/>
                </a:solidFill>
              </a:rPr>
              <a:t> _</a:t>
            </a:r>
            <a:r>
              <a:rPr lang="sk-SK" sz="2200" dirty="0"/>
              <a:t> i </a:t>
            </a:r>
            <a:r>
              <a:rPr lang="sk-SK" sz="2200" b="1" dirty="0">
                <a:solidFill>
                  <a:srgbClr val="2D5FEF"/>
                </a:solidFill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</a:rPr>
              <a:t>se</a:t>
            </a:r>
            <a:r>
              <a:rPr lang="sk-SK" sz="2200" b="1" dirty="0">
                <a:solidFill>
                  <a:srgbClr val="2D5FEF"/>
                </a:solidFill>
              </a:rPr>
              <a:t> vpravo _</a:t>
            </a:r>
            <a:r>
              <a:rPr lang="sk-SK" sz="2200" dirty="0"/>
              <a:t>, a také </a:t>
            </a:r>
            <a:r>
              <a:rPr lang="sk-SK" sz="2200" dirty="0">
                <a:latin typeface="+mj-lt"/>
                <a:cs typeface="Arial"/>
              </a:rPr>
              <a:t>počet </a:t>
            </a:r>
            <a:r>
              <a:rPr lang="sk-SK" sz="2200" dirty="0" err="1">
                <a:latin typeface="+mj-lt"/>
                <a:cs typeface="Arial"/>
              </a:rPr>
              <a:t>opakování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b="1" dirty="0">
                <a:solidFill>
                  <a:srgbClr val="FA6201"/>
                </a:solidFill>
                <a:latin typeface="+mj-lt"/>
                <a:cs typeface="Arial"/>
              </a:rPr>
              <a:t>opakuj _ krát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abys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vytvořil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některé</a:t>
            </a:r>
            <a:r>
              <a:rPr lang="sk-SK" sz="2200" dirty="0">
                <a:latin typeface="+mj-lt"/>
                <a:cs typeface="Arial"/>
              </a:rPr>
              <a:t> z </a:t>
            </a:r>
            <a:r>
              <a:rPr lang="sk-SK" sz="2200" dirty="0" err="1">
                <a:latin typeface="+mj-lt"/>
                <a:cs typeface="Arial"/>
              </a:rPr>
              <a:t>těchto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08" y="2918807"/>
            <a:ext cx="4924425" cy="1295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537" y="4627482"/>
            <a:ext cx="5876925" cy="1276350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4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FDF47C-444A-415A-9E8F-EF9ED1EC4607}"/>
              </a:ext>
            </a:extLst>
          </p:cNvPr>
          <p:cNvSpPr>
            <a:spLocks noChangeAspect="1"/>
          </p:cNvSpPr>
          <p:nvPr/>
        </p:nvSpPr>
        <p:spPr>
          <a:xfrm>
            <a:off x="874800" y="177709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AF916A-8DFE-4236-8183-0F17A8454FE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000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[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Rozšíření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]</a:t>
            </a:r>
            <a:r>
              <a:rPr lang="sk-SK" sz="2200" b="1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Zkombinuj</a:t>
            </a:r>
            <a:r>
              <a:rPr lang="sk-SK" sz="2200" dirty="0">
                <a:latin typeface="+mj-lt"/>
                <a:cs typeface="Arial"/>
              </a:rPr>
              <a:t> dva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scénáře</a:t>
            </a:r>
            <a:r>
              <a:rPr lang="sk-SK" sz="2200" dirty="0">
                <a:latin typeface="+mj-lt"/>
                <a:cs typeface="Arial"/>
              </a:rPr>
              <a:t> do </a:t>
            </a:r>
            <a:r>
              <a:rPr lang="sk-SK" sz="2200" dirty="0" err="1">
                <a:latin typeface="+mj-lt"/>
                <a:cs typeface="Arial"/>
              </a:rPr>
              <a:t>jednoho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některé</a:t>
            </a:r>
            <a:r>
              <a:rPr lang="sk-SK" sz="2200" dirty="0">
                <a:latin typeface="+mj-lt"/>
                <a:cs typeface="Arial"/>
              </a:rPr>
              <a:t> z </a:t>
            </a:r>
            <a:r>
              <a:rPr lang="sk-SK" sz="2200" dirty="0" err="1">
                <a:latin typeface="+mj-lt"/>
                <a:cs typeface="Arial"/>
              </a:rPr>
              <a:t>těchto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složených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27" y="2633338"/>
            <a:ext cx="6316028" cy="3565208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5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E8E108-C996-44B4-B153-E0402368CF63}"/>
              </a:ext>
            </a:extLst>
          </p:cNvPr>
          <p:cNvSpPr>
            <a:spLocks noChangeAspect="1"/>
          </p:cNvSpPr>
          <p:nvPr/>
        </p:nvSpPr>
        <p:spPr>
          <a:xfrm>
            <a:off x="874800" y="179575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69A0E4-AC8D-4840-9A73-8A4A600BD68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03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/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Rozšíření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]</a:t>
            </a:r>
            <a:r>
              <a:rPr lang="sk-SK" sz="2200" b="1" dirty="0">
                <a:latin typeface="+mj-lt"/>
                <a:cs typeface="Arial"/>
              </a:rPr>
              <a:t> </a:t>
            </a:r>
            <a:r>
              <a:rPr lang="sk-SK" sz="2200" i="1" dirty="0" err="1">
                <a:latin typeface="+mj-lt"/>
                <a:cs typeface="Arial"/>
              </a:rPr>
              <a:t>Několik</a:t>
            </a:r>
            <a:r>
              <a:rPr lang="sk-SK" sz="2200" i="1" dirty="0">
                <a:latin typeface="+mj-lt"/>
                <a:cs typeface="Arial"/>
              </a:rPr>
              <a:t> rad…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6042" y="2422006"/>
            <a:ext cx="6439758" cy="3640265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6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9BC397-ADB3-4D5D-B6A4-B2D929ED6398}"/>
              </a:ext>
            </a:extLst>
          </p:cNvPr>
          <p:cNvSpPr>
            <a:spLocks noChangeAspect="1"/>
          </p:cNvSpPr>
          <p:nvPr/>
        </p:nvSpPr>
        <p:spPr>
          <a:xfrm>
            <a:off x="874800" y="17677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269F38-F8D0-4130-8084-95BB5ABFD26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Rozšíření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A picture containing clipart&#10;&#10;Description automatically generated">
            <a:extLst>
              <a:ext uri="{FF2B5EF4-FFF2-40B4-BE49-F238E27FC236}">
                <a16:creationId xmlns:a16="http://schemas.microsoft.com/office/drawing/2014/main" id="{5BE48521-F350-406C-823C-1024C499F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655" y="4187943"/>
            <a:ext cx="1100138" cy="50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80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108000">
              <a:spcAft>
                <a:spcPts val="3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1800"/>
              </a:spcAft>
              <a:buClr>
                <a:srgbClr val="C00000"/>
              </a:buClr>
            </a:pPr>
            <a:r>
              <a:rPr lang="sk-SK" sz="2200" dirty="0">
                <a:latin typeface="+mj-lt"/>
                <a:cs typeface="Arial"/>
              </a:rPr>
              <a:t>Jak </a:t>
            </a:r>
            <a:r>
              <a:rPr lang="sk-SK" sz="2200" dirty="0" err="1">
                <a:latin typeface="+mj-lt"/>
                <a:cs typeface="Arial"/>
              </a:rPr>
              <a:t>posuneš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příkazem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000" b="1" dirty="0" err="1">
                <a:solidFill>
                  <a:srgbClr val="2D5FEF"/>
                </a:solidFill>
              </a:rPr>
              <a:t>dopředu</a:t>
            </a:r>
            <a:r>
              <a:rPr lang="sk-SK" sz="2000" b="1" dirty="0">
                <a:solidFill>
                  <a:srgbClr val="2D5FEF"/>
                </a:solidFill>
              </a:rPr>
              <a:t> o 50 </a:t>
            </a:r>
            <a:r>
              <a:rPr lang="sk-SK" sz="2000" b="1" dirty="0" err="1">
                <a:solidFill>
                  <a:srgbClr val="2D5FEF"/>
                </a:solidFill>
              </a:rPr>
              <a:t>kroků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jakým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příkazem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vrátíš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zpět</a:t>
            </a:r>
            <a:r>
              <a:rPr lang="sk-SK" sz="2200" dirty="0">
                <a:latin typeface="+mj-lt"/>
                <a:cs typeface="Arial"/>
              </a:rPr>
              <a:t> na to </a:t>
            </a:r>
            <a:r>
              <a:rPr lang="sk-SK" sz="2200" dirty="0" err="1">
                <a:latin typeface="+mj-lt"/>
                <a:cs typeface="Arial"/>
              </a:rPr>
              <a:t>stejné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místo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 err="1"/>
              <a:t>Jaký</a:t>
            </a:r>
            <a:r>
              <a:rPr lang="sk-SK" sz="2200" dirty="0"/>
              <a:t> </a:t>
            </a:r>
            <a:r>
              <a:rPr lang="sk-SK" sz="2200" dirty="0" err="1"/>
              <a:t>vztah</a:t>
            </a:r>
            <a:r>
              <a:rPr lang="sk-SK" sz="2200" dirty="0"/>
              <a:t> je </a:t>
            </a:r>
            <a:r>
              <a:rPr lang="sk-SK" sz="2200" dirty="0" err="1"/>
              <a:t>mezi</a:t>
            </a:r>
            <a:r>
              <a:rPr lang="sk-SK" sz="2200" dirty="0"/>
              <a:t> hodnotami pro posun </a:t>
            </a:r>
            <a:r>
              <a:rPr lang="sk-SK" sz="2200" b="1" i="1" dirty="0" err="1"/>
              <a:t>dopředu</a:t>
            </a:r>
            <a:r>
              <a:rPr lang="sk-SK" sz="2200" dirty="0"/>
              <a:t> a </a:t>
            </a:r>
            <a:r>
              <a:rPr lang="sk-SK" sz="2200" b="1" i="1" dirty="0"/>
              <a:t>dozadu</a:t>
            </a:r>
            <a:r>
              <a:rPr lang="sk-SK" sz="2200" dirty="0"/>
              <a:t> (</a:t>
            </a:r>
            <a:r>
              <a:rPr lang="sk-SK" sz="2200" dirty="0" err="1"/>
              <a:t>tedy</a:t>
            </a:r>
            <a:r>
              <a:rPr lang="sk-SK" sz="2200" dirty="0"/>
              <a:t> </a:t>
            </a:r>
            <a:r>
              <a:rPr lang="sk-SK" sz="2200" dirty="0" err="1"/>
              <a:t>zpět</a:t>
            </a:r>
            <a:r>
              <a:rPr lang="sk-SK" sz="2200" dirty="0"/>
              <a:t>) v </a:t>
            </a:r>
            <a:r>
              <a:rPr lang="sk-SK" sz="2200" dirty="0" err="1"/>
              <a:t>našem</a:t>
            </a:r>
            <a:r>
              <a:rPr lang="sk-SK" sz="2200" dirty="0"/>
              <a:t> </a:t>
            </a:r>
            <a:r>
              <a:rPr lang="sk-SK" sz="2200" dirty="0" err="1"/>
              <a:t>novém</a:t>
            </a:r>
            <a:r>
              <a:rPr lang="sk-SK" sz="2200" dirty="0"/>
              <a:t> algoritmu na </a:t>
            </a:r>
            <a:r>
              <a:rPr lang="sk-SK" sz="2200" dirty="0" err="1"/>
              <a:t>vytváření</a:t>
            </a:r>
            <a:r>
              <a:rPr lang="sk-SK" sz="2200" dirty="0"/>
              <a:t> „</a:t>
            </a:r>
            <a:r>
              <a:rPr lang="sk-SK" sz="2200" dirty="0" err="1"/>
              <a:t>květinových</a:t>
            </a:r>
            <a:r>
              <a:rPr lang="sk-SK" sz="2200" dirty="0"/>
              <a:t> </a:t>
            </a:r>
            <a:r>
              <a:rPr lang="sk-SK" sz="2200" dirty="0" err="1"/>
              <a:t>vzorů</a:t>
            </a:r>
            <a:r>
              <a:rPr lang="sk-SK" sz="2200" dirty="0"/>
              <a:t>“ </a:t>
            </a:r>
            <a:br>
              <a:rPr lang="sk-SK" sz="2200" dirty="0"/>
            </a:br>
            <a:r>
              <a:rPr lang="sk-SK" sz="2200" dirty="0" err="1"/>
              <a:t>ze</a:t>
            </a:r>
            <a:r>
              <a:rPr lang="sk-SK" sz="2200" dirty="0"/>
              <a:t> </a:t>
            </a:r>
            <a:r>
              <a:rPr lang="sk-SK" sz="2200" dirty="0" err="1"/>
              <a:t>středu</a:t>
            </a:r>
            <a:r>
              <a:rPr lang="sk-SK" sz="2200" dirty="0"/>
              <a:t>? </a:t>
            </a:r>
          </a:p>
          <a:p>
            <a:pPr marL="377100">
              <a:spcAft>
                <a:spcPts val="600"/>
              </a:spcAft>
              <a:buClr>
                <a:srgbClr val="C00000"/>
              </a:buClr>
            </a:pP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7</a:t>
            </a:fld>
            <a:endParaRPr lang="sk-SK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479C80-AEB1-4A4A-B0A6-DA0E749497FA}"/>
              </a:ext>
            </a:extLst>
          </p:cNvPr>
          <p:cNvSpPr/>
          <p:nvPr/>
        </p:nvSpPr>
        <p:spPr>
          <a:xfrm>
            <a:off x="875098" y="2666444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9ED6184-2F75-4D38-9EDE-8817BEECBFC8}"/>
              </a:ext>
            </a:extLst>
          </p:cNvPr>
          <p:cNvSpPr/>
          <p:nvPr/>
        </p:nvSpPr>
        <p:spPr>
          <a:xfrm>
            <a:off x="875098" y="3583274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4AC7E0-0D2A-48B9-9DFD-2D9428BD46A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Dopředu a dozadu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1.3.2 Bez klávesnice </a:t>
            </a:r>
          </a:p>
          <a:p>
            <a:pPr algn="ctr"/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Uhádni vzor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8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F7C65-9FD8-4810-A21C-61508A350D0A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Květy: Algoritmus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‘ze </a:t>
            </a:r>
            <a:r>
              <a:rPr lang="en-US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</a:t>
            </a:r>
            <a:r>
              <a:rPr lang="sk-SK" sz="16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ředu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’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marL="720000">
              <a:lnSpc>
                <a:spcPts val="2400"/>
              </a:lnSpc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z </a:t>
            </a:r>
            <a:r>
              <a:rPr lang="sk-SK" sz="2200" dirty="0" err="1">
                <a:latin typeface="+mj-lt"/>
                <a:cs typeface="Arial"/>
              </a:rPr>
              <a:t>těchto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vytvoří</a:t>
            </a:r>
            <a:r>
              <a:rPr lang="sk-SK" sz="2200" dirty="0">
                <a:latin typeface="+mj-lt"/>
                <a:cs typeface="Arial"/>
              </a:rPr>
              <a:t> vzor na obrázku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vpravo? 		    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po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otisknutí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jsme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 dlaždici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odtáhli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ze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středu</a:t>
            </a:r>
            <a:r>
              <a:rPr lang="sk-SK" sz="14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 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stranou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268" y="208627"/>
            <a:ext cx="632732" cy="7270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95385" y="2334847"/>
            <a:ext cx="7036308" cy="4025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317" y="1297553"/>
            <a:ext cx="1135317" cy="1303783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9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7B3434-D326-47F1-B1B9-5602391C7AE4}"/>
              </a:ext>
            </a:extLst>
          </p:cNvPr>
          <p:cNvSpPr>
            <a:spLocks noChangeAspect="1"/>
          </p:cNvSpPr>
          <p:nvPr/>
        </p:nvSpPr>
        <p:spPr>
          <a:xfrm>
            <a:off x="874800" y="155086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D723C9-7033-4520-81F7-6A62AABDCD6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Uhádni vzor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E6C836-770A-4DBE-B493-514DFE4425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805" y="2305245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2103DF-FE7C-4306-89B3-CCE3B7D592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9427" y="2305245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EA3364-1166-4145-99BD-9FD9F12932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8734" y="2305245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773FD8-9970-4266-9346-8DA61D4DBB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7674" y="434852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334BC6-FDF5-422D-946A-7A3A6D7CB2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82450" y="434852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1366F43-05D8-4F2E-B892-B0F399EE9A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0574" y="434852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</TotalTime>
  <Words>796</Words>
  <Application>Microsoft Office PowerPoint</Application>
  <PresentationFormat>On-screen Show (4:3)</PresentationFormat>
  <Paragraphs>124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300</cp:revision>
  <cp:lastPrinted>2015-04-21T17:23:00Z</cp:lastPrinted>
  <dcterms:created xsi:type="dcterms:W3CDTF">2015-02-19T13:35:50Z</dcterms:created>
  <dcterms:modified xsi:type="dcterms:W3CDTF">2020-06-21T19:46:52Z</dcterms:modified>
</cp:coreProperties>
</file>